
<file path=[Content_Types].xml><?xml version="1.0" encoding="utf-8"?>
<Types xmlns="http://schemas.openxmlformats.org/package/2006/content-types">
  <Override PartName="/ppt/slideMasters/slideMaster2.xml" ContentType="application/vnd.openxmlformats-officedocument.presentationml.slideMaster+xml"/>
  <Default Extension="bin" ContentType="application/vnd.openxmlformats-officedocument.oleObject"/>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Default Extension="vml" ContentType="application/vnd.openxmlformats-officedocument.vmlDrawing"/>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71" r:id="rId2"/>
  </p:sldMasterIdLst>
  <p:notesMasterIdLst>
    <p:notesMasterId r:id="rId7"/>
  </p:notesMasterIdLst>
  <p:handoutMasterIdLst>
    <p:handoutMasterId r:id="rId8"/>
  </p:handoutMasterIdLst>
  <p:sldIdLst>
    <p:sldId id="328" r:id="rId3"/>
    <p:sldId id="329" r:id="rId4"/>
    <p:sldId id="326" r:id="rId5"/>
    <p:sldId id="327" r:id="rId6"/>
  </p:sldIdLst>
  <p:sldSz cx="12192000" cy="6858000"/>
  <p:notesSz cx="7026275" cy="9312275"/>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3">
          <p15:clr>
            <a:srgbClr val="A4A3A4"/>
          </p15:clr>
        </p15:guide>
        <p15:guide id="4" pos="221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vc367" initials="r"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1D0D0"/>
    <a:srgbClr val="4C4D4C"/>
    <a:srgbClr val="10497B"/>
    <a:srgbClr val="005899"/>
    <a:srgbClr val="005A9E"/>
    <a:srgbClr val="001D32"/>
    <a:srgbClr val="9194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72" autoAdjust="0"/>
    <p:restoredTop sz="86453"/>
  </p:normalViewPr>
  <p:slideViewPr>
    <p:cSldViewPr snapToGrid="0" snapToObjects="1">
      <p:cViewPr varScale="1">
        <p:scale>
          <a:sx n="57" d="100"/>
          <a:sy n="57" d="100"/>
        </p:scale>
        <p:origin x="-78" y="-294"/>
      </p:cViewPr>
      <p:guideLst>
        <p:guide orient="horz" pos="2160"/>
        <p:guide pos="3840"/>
      </p:guideLst>
    </p:cSldViewPr>
  </p:slideViewPr>
  <p:outlineViewPr>
    <p:cViewPr>
      <p:scale>
        <a:sx n="75" d="100"/>
        <a:sy n="75"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0" d="100"/>
          <a:sy n="50" d="100"/>
        </p:scale>
        <p:origin x="-2620" y="-56"/>
      </p:cViewPr>
      <p:guideLst>
        <p:guide orient="horz" pos="2880"/>
        <p:guide orient="horz" pos="2933"/>
        <p:guide pos="2160"/>
        <p:guide pos="2213"/>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gs" Target="tags/tag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9863" y="0"/>
            <a:ext cx="3044825" cy="465138"/>
          </a:xfrm>
          <a:prstGeom prst="rect">
            <a:avLst/>
          </a:prstGeom>
        </p:spPr>
        <p:txBody>
          <a:bodyPr vert="horz" lIns="91440" tIns="45720" rIns="91440" bIns="45720" rtlCol="0"/>
          <a:lstStyle>
            <a:lvl1pPr algn="r">
              <a:defRPr sz="1200"/>
            </a:lvl1pPr>
          </a:lstStyle>
          <a:p>
            <a:fld id="{2A5C28CA-3219-4857-9602-6D30A9A36266}" type="datetimeFigureOut">
              <a:rPr lang="en-US" smtClean="0"/>
              <a:pPr/>
              <a:t>8/20/2018</a:t>
            </a:fld>
            <a:endParaRPr lang="en-US"/>
          </a:p>
        </p:txBody>
      </p:sp>
      <p:sp>
        <p:nvSpPr>
          <p:cNvPr id="4" name="Footer Placeholder 3"/>
          <p:cNvSpPr>
            <a:spLocks noGrp="1"/>
          </p:cNvSpPr>
          <p:nvPr>
            <p:ph type="ftr" sz="quarter" idx="2"/>
          </p:nvPr>
        </p:nvSpPr>
        <p:spPr>
          <a:xfrm>
            <a:off x="0" y="8845550"/>
            <a:ext cx="304482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9863" y="8845550"/>
            <a:ext cx="3044825" cy="465138"/>
          </a:xfrm>
          <a:prstGeom prst="rect">
            <a:avLst/>
          </a:prstGeom>
        </p:spPr>
        <p:txBody>
          <a:bodyPr vert="horz" lIns="91440" tIns="45720" rIns="91440" bIns="45720" rtlCol="0" anchor="b"/>
          <a:lstStyle>
            <a:lvl1pPr algn="r">
              <a:defRPr sz="1200"/>
            </a:lvl1pPr>
          </a:lstStyle>
          <a:p>
            <a:fld id="{25514C28-5971-40D7-924D-DA8A724E495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F5C8207-B5EA-CF4A-A58C-DC00F67D50EE}" type="datetimeFigureOut">
              <a:rPr lang="en-US" smtClean="0"/>
              <a:pPr/>
              <a:t>8/20/2018</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6968AF33-4939-1F40-B08D-B602592EDBAA}" type="slidenum">
              <a:rPr lang="en-US" smtClean="0"/>
              <a:pPr/>
              <a:t>‹#›</a:t>
            </a:fld>
            <a:endParaRPr lang="en-US" dirty="0"/>
          </a:p>
        </p:txBody>
      </p:sp>
    </p:spTree>
    <p:extLst>
      <p:ext uri="{BB962C8B-B14F-4D97-AF65-F5344CB8AC3E}">
        <p14:creationId xmlns="" xmlns:p14="http://schemas.microsoft.com/office/powerpoint/2010/main" val="139832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40666088a7_0_492:notes"/>
          <p:cNvSpPr>
            <a:spLocks noGrp="1" noRot="1" noChangeAspect="1"/>
          </p:cNvSpPr>
          <p:nvPr>
            <p:ph type="sldImg" idx="2"/>
          </p:nvPr>
        </p:nvSpPr>
        <p:spPr>
          <a:xfrm>
            <a:off x="719138"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40666088a7_0_492:notes"/>
          <p:cNvSpPr txBox="1">
            <a:spLocks noGrp="1"/>
          </p:cNvSpPr>
          <p:nvPr>
            <p:ph type="body" idx="1"/>
          </p:nvPr>
        </p:nvSpPr>
        <p:spPr>
          <a:xfrm>
            <a:off x="702628" y="4481532"/>
            <a:ext cx="5621020" cy="3666861"/>
          </a:xfrm>
          <a:prstGeom prst="rect">
            <a:avLst/>
          </a:prstGeom>
          <a:noFill/>
          <a:ln>
            <a:noFill/>
          </a:ln>
        </p:spPr>
        <p:txBody>
          <a:bodyPr spcFirstLastPara="1" wrap="square" lIns="93345" tIns="46660" rIns="93345" bIns="46660" anchor="t" anchorCtr="0">
            <a:noAutofit/>
          </a:bodyPr>
          <a:lstStyle/>
          <a:p>
            <a:pPr marL="466801" indent="-233401">
              <a:buClr>
                <a:srgbClr val="000000"/>
              </a:buClr>
              <a:buSzPts val="1400"/>
            </a:pPr>
            <a:endParaRPr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40666088a7_0_1350:notes"/>
          <p:cNvSpPr>
            <a:spLocks noGrp="1" noRot="1" noChangeAspect="1"/>
          </p:cNvSpPr>
          <p:nvPr>
            <p:ph type="sldImg" idx="2"/>
          </p:nvPr>
        </p:nvSpPr>
        <p:spPr>
          <a:xfrm>
            <a:off x="436563" y="711200"/>
            <a:ext cx="6324600" cy="35575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5" name="Google Shape;565;g40666088a7_0_1350:notes"/>
          <p:cNvSpPr txBox="1">
            <a:spLocks noGrp="1"/>
          </p:cNvSpPr>
          <p:nvPr>
            <p:ph type="body" idx="1"/>
          </p:nvPr>
        </p:nvSpPr>
        <p:spPr>
          <a:xfrm>
            <a:off x="546488" y="4426103"/>
            <a:ext cx="5621020" cy="3666861"/>
          </a:xfrm>
          <a:prstGeom prst="rect">
            <a:avLst/>
          </a:prstGeom>
          <a:noFill/>
          <a:ln>
            <a:noFill/>
          </a:ln>
        </p:spPr>
        <p:txBody>
          <a:bodyPr spcFirstLastPara="1" wrap="square" lIns="93345" tIns="46660" rIns="93345" bIns="46660" anchor="t" anchorCtr="0">
            <a:noAutofit/>
          </a:bodyPr>
          <a:lstStyle/>
          <a:p>
            <a:pPr>
              <a:buClr>
                <a:srgbClr val="000000"/>
              </a:buClr>
              <a:buSzPts val="1400"/>
            </a:pPr>
            <a:r>
              <a:rPr lang="en" b="1" dirty="0">
                <a:solidFill>
                  <a:schemeClr val="dk1"/>
                </a:solidFill>
                <a:latin typeface="Calibri"/>
                <a:ea typeface="Calibri"/>
                <a:cs typeface="Calibri"/>
                <a:sym typeface="Calibri"/>
              </a:rPr>
              <a:t>SCRIPT</a:t>
            </a:r>
            <a:endParaRPr dirty="0">
              <a:solidFill>
                <a:schemeClr val="dk1"/>
              </a:solidFill>
              <a:latin typeface="Calibri"/>
              <a:ea typeface="Calibri"/>
              <a:cs typeface="Calibri"/>
              <a:sym typeface="Calibri"/>
            </a:endParaRPr>
          </a:p>
          <a:p>
            <a:pPr>
              <a:buClr>
                <a:srgbClr val="000000"/>
              </a:buClr>
              <a:buSzPts val="1400"/>
            </a:pPr>
            <a:r>
              <a:rPr lang="en" dirty="0">
                <a:solidFill>
                  <a:schemeClr val="dk1"/>
                </a:solidFill>
                <a:latin typeface="Calibri"/>
                <a:ea typeface="Calibri"/>
                <a:cs typeface="Calibri"/>
                <a:sym typeface="Calibri"/>
              </a:rPr>
              <a:t>This slide shows our Public Safety call handling locations for VESTA and CallWorks across the US and picture is worth a 1,000 words.</a:t>
            </a:r>
            <a:endParaRPr dirty="0">
              <a:solidFill>
                <a:schemeClr val="dk1"/>
              </a:solidFill>
              <a:latin typeface="Calibri"/>
              <a:ea typeface="Calibri"/>
              <a:cs typeface="Calibri"/>
              <a:sym typeface="Calibri"/>
            </a:endParaRPr>
          </a:p>
          <a:p>
            <a:pPr>
              <a:buClr>
                <a:srgbClr val="000000"/>
              </a:buClr>
              <a:buSzPts val="1400"/>
            </a:pPr>
            <a:endParaRPr dirty="0">
              <a:solidFill>
                <a:schemeClr val="dk1"/>
              </a:solidFill>
              <a:latin typeface="Calibri"/>
              <a:ea typeface="Calibri"/>
              <a:cs typeface="Calibri"/>
              <a:sym typeface="Calibri"/>
            </a:endParaRPr>
          </a:p>
          <a:p>
            <a:pPr>
              <a:buClr>
                <a:srgbClr val="000000"/>
              </a:buClr>
              <a:buSzPts val="1400"/>
            </a:pPr>
            <a:endParaRPr dirty="0">
              <a:solidFill>
                <a:schemeClr val="dk1"/>
              </a:solidFill>
              <a:latin typeface="Calibri"/>
              <a:ea typeface="Calibri"/>
              <a:cs typeface="Calibri"/>
              <a:sym typeface="Calibri"/>
            </a:endParaRPr>
          </a:p>
          <a:p>
            <a:pPr>
              <a:buClr>
                <a:srgbClr val="000000"/>
              </a:buClr>
              <a:buSzPts val="1400"/>
            </a:pPr>
            <a:r>
              <a:rPr lang="en" b="1" i="1" dirty="0">
                <a:solidFill>
                  <a:schemeClr val="dk1"/>
                </a:solidFill>
                <a:latin typeface="Calibri"/>
                <a:ea typeface="Calibri"/>
                <a:cs typeface="Calibri"/>
                <a:sym typeface="Calibri"/>
              </a:rPr>
              <a:t>NOTE: Depending on who you are presenting to, it’s great if you can point out the location of the people you are speaking to and how many customers we have surrounding them.</a:t>
            </a:r>
            <a:endParaRPr dirty="0">
              <a:solidFill>
                <a:schemeClr val="dk1"/>
              </a:solidFill>
              <a:latin typeface="Calibri"/>
              <a:ea typeface="Calibri"/>
              <a:cs typeface="Calibri"/>
              <a:sym typeface="Calibri"/>
            </a:endParaRPr>
          </a:p>
          <a:p>
            <a:pPr>
              <a:buClr>
                <a:srgbClr val="000000"/>
              </a:buClr>
              <a:buSzPts val="1400"/>
            </a:pPr>
            <a:r>
              <a:rPr lang="en" b="1"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a:buClr>
                <a:srgbClr val="000000"/>
              </a:buClr>
              <a:buSzPts val="1400"/>
            </a:pPr>
            <a:endParaRPr b="1" dirty="0">
              <a:solidFill>
                <a:schemeClr val="dk1"/>
              </a:solidFill>
              <a:latin typeface="Calibri"/>
              <a:ea typeface="Calibri"/>
              <a:cs typeface="Calibri"/>
              <a:sym typeface="Calibri"/>
            </a:endParaRPr>
          </a:p>
          <a:p>
            <a:pPr>
              <a:buClr>
                <a:srgbClr val="000000"/>
              </a:buClr>
              <a:buSzPts val="1400"/>
            </a:pPr>
            <a:endParaRPr b="1" dirty="0">
              <a:solidFill>
                <a:schemeClr val="dk1"/>
              </a:solidFill>
              <a:latin typeface="Calibri"/>
              <a:ea typeface="Calibri"/>
              <a:cs typeface="Calibri"/>
              <a:sym typeface="Calibri"/>
            </a:endParaRPr>
          </a:p>
          <a:p>
            <a:pPr>
              <a:buClr>
                <a:srgbClr val="000000"/>
              </a:buClr>
              <a:buSzPts val="1400"/>
            </a:pPr>
            <a:endParaRPr dirty="0">
              <a:solidFill>
                <a:schemeClr val="dk1"/>
              </a:solidFill>
              <a:latin typeface="Calibri"/>
              <a:ea typeface="Calibri"/>
              <a:cs typeface="Calibri"/>
              <a:sym typeface="Calibri"/>
            </a:endParaRPr>
          </a:p>
        </p:txBody>
      </p:sp>
      <p:sp>
        <p:nvSpPr>
          <p:cNvPr id="566" name="Google Shape;566;g40666088a7_0_1350:notes"/>
          <p:cNvSpPr txBox="1">
            <a:spLocks noGrp="1"/>
          </p:cNvSpPr>
          <p:nvPr>
            <p:ph type="sldNum" idx="12"/>
          </p:nvPr>
        </p:nvSpPr>
        <p:spPr>
          <a:xfrm>
            <a:off x="3979930" y="8845045"/>
            <a:ext cx="3044719" cy="467141"/>
          </a:xfrm>
          <a:prstGeom prst="rect">
            <a:avLst/>
          </a:prstGeom>
          <a:noFill/>
          <a:ln>
            <a:noFill/>
          </a:ln>
        </p:spPr>
        <p:txBody>
          <a:bodyPr spcFirstLastPara="1" wrap="square" lIns="93345" tIns="46660" rIns="93345" bIns="46660" anchor="b" anchorCtr="0">
            <a:noAutofit/>
          </a:bodyPr>
          <a:lstStyle/>
          <a:p>
            <a:pPr>
              <a:buClr>
                <a:srgbClr val="000000"/>
              </a:buClr>
              <a:buSzPts val="1200"/>
            </a:pPr>
            <a:fld id="{00000000-1234-1234-1234-123412341234}" type="slidenum">
              <a:rPr lang="en">
                <a:solidFill>
                  <a:srgbClr val="000000"/>
                </a:solidFill>
                <a:latin typeface="Calibri"/>
                <a:ea typeface="Calibri"/>
                <a:cs typeface="Calibri"/>
                <a:sym typeface="Calibri"/>
              </a:rPr>
              <a:pPr>
                <a:buClr>
                  <a:srgbClr val="000000"/>
                </a:buClr>
                <a:buSzPts val="1200"/>
              </a:pPr>
              <a:t>2</a:t>
            </a:fld>
            <a:endParaRPr dirty="0">
              <a:solidFill>
                <a:srgbClr val="000000"/>
              </a:solidFill>
              <a:latin typeface="Calibri"/>
              <a:ea typeface="Calibri"/>
              <a:cs typeface="Calibri"/>
              <a:sym typeface="Calibri"/>
            </a:endParaRPr>
          </a:p>
        </p:txBody>
      </p:sp>
      <p:sp>
        <p:nvSpPr>
          <p:cNvPr id="567" name="Google Shape;567;g40666088a7_0_1350:notes"/>
          <p:cNvSpPr txBox="1">
            <a:spLocks noGrp="1"/>
          </p:cNvSpPr>
          <p:nvPr>
            <p:ph type="dt" idx="10"/>
          </p:nvPr>
        </p:nvSpPr>
        <p:spPr>
          <a:xfrm>
            <a:off x="3979930" y="0"/>
            <a:ext cx="3044719" cy="467141"/>
          </a:xfrm>
          <a:prstGeom prst="rect">
            <a:avLst/>
          </a:prstGeom>
          <a:noFill/>
          <a:ln>
            <a:noFill/>
          </a:ln>
        </p:spPr>
        <p:txBody>
          <a:bodyPr spcFirstLastPara="1" wrap="square" lIns="93345" tIns="46660" rIns="93345" bIns="46660" anchor="t" anchorCtr="0">
            <a:noAutofit/>
          </a:bodyPr>
          <a:lstStyle/>
          <a:p>
            <a:pPr>
              <a:buClr>
                <a:srgbClr val="000000"/>
              </a:buClr>
              <a:buSzPts val="1400"/>
            </a:pPr>
            <a:r>
              <a:rPr lang="en" dirty="0">
                <a:solidFill>
                  <a:srgbClr val="000000"/>
                </a:solidFill>
                <a:latin typeface="Calibri"/>
                <a:ea typeface="Calibri"/>
                <a:cs typeface="Calibri"/>
                <a:sym typeface="Calibri"/>
              </a:rPr>
              <a:t>February 4, 2014</a:t>
            </a:r>
            <a:endParaRPr dirty="0">
              <a:solidFill>
                <a:srgbClr val="000000"/>
              </a:solidFill>
              <a:latin typeface="Calibri"/>
              <a:ea typeface="Calibri"/>
              <a:cs typeface="Calibri"/>
              <a:sym typeface="Calibri"/>
            </a:endParaRPr>
          </a:p>
        </p:txBody>
      </p:sp>
      <p:sp>
        <p:nvSpPr>
          <p:cNvPr id="568" name="Google Shape;568;g40666088a7_0_1350:notes"/>
          <p:cNvSpPr txBox="1">
            <a:spLocks noGrp="1"/>
          </p:cNvSpPr>
          <p:nvPr>
            <p:ph type="hdr" idx="3"/>
          </p:nvPr>
        </p:nvSpPr>
        <p:spPr>
          <a:xfrm>
            <a:off x="0" y="0"/>
            <a:ext cx="3044719" cy="467141"/>
          </a:xfrm>
          <a:prstGeom prst="rect">
            <a:avLst/>
          </a:prstGeom>
          <a:noFill/>
          <a:ln>
            <a:noFill/>
          </a:ln>
        </p:spPr>
        <p:txBody>
          <a:bodyPr spcFirstLastPara="1" wrap="square" lIns="93345" tIns="46660" rIns="93345" bIns="46660" anchor="t" anchorCtr="0">
            <a:noAutofit/>
          </a:bodyPr>
          <a:lstStyle/>
          <a:p>
            <a:pPr>
              <a:buClr>
                <a:srgbClr val="000000"/>
              </a:buClr>
              <a:buSzPts val="1400"/>
            </a:pPr>
            <a:r>
              <a:rPr lang="en" dirty="0">
                <a:solidFill>
                  <a:srgbClr val="000000"/>
                </a:solidFill>
                <a:latin typeface="Calibri"/>
                <a:ea typeface="Calibri"/>
                <a:cs typeface="Calibri"/>
                <a:sym typeface="Calibri"/>
              </a:rPr>
              <a:t>Cassidian Communications, Inc.</a:t>
            </a:r>
            <a:endParaRPr dirty="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331694" y="346424"/>
            <a:ext cx="11528612" cy="945932"/>
          </a:xfrm>
          <a:prstGeom prst="rect">
            <a:avLst/>
          </a:prstGeom>
        </p:spPr>
        <p:txBody>
          <a:bodyPr vert="horz" lIns="91440" tIns="45720" rIns="91440" bIns="45720" rtlCol="0" anchor="ctr">
            <a:normAutofit/>
          </a:bodyPr>
          <a:lstStyle>
            <a:lvl1pPr>
              <a:defRPr b="1">
                <a:latin typeface="Arial" pitchFamily="34" charset="0"/>
                <a:cs typeface="Arial" pitchFamily="34" charset="0"/>
              </a:defRPr>
            </a:lvl1pPr>
          </a:lstStyle>
          <a:p>
            <a:r>
              <a:rPr lang="en-US" dirty="0"/>
              <a:t>Title goes here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8D1CB-22A8-4E1B-9494-AC18E10465C9}"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8D1CB-22A8-4E1B-9494-AC18E10465C9}" type="datetimeFigureOut">
              <a:rPr lang="en-US" smtClean="0"/>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8D1CB-22A8-4E1B-9494-AC18E10465C9}" type="datetimeFigureOut">
              <a:rPr lang="en-US" smtClean="0"/>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8D1CB-22A8-4E1B-9494-AC18E10465C9}"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8D1CB-22A8-4E1B-9494-AC18E10465C9}"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8D1CB-22A8-4E1B-9494-AC18E10465C9}"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8D1CB-22A8-4E1B-9494-AC18E10465C9}"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nvGraphicFramePr>
        <p:xfrm>
          <a:off x="1587" y="1588"/>
          <a:ext cx="1587" cy="1587"/>
        </p:xfrm>
        <a:graphic>
          <a:graphicData uri="http://schemas.openxmlformats.org/presentationml/2006/ole">
            <p:oleObj spid="_x0000_s9273" name="think-cell Slide" r:id="rId3" imgW="360" imgH="360" progId="">
              <p:embed/>
            </p:oleObj>
          </a:graphicData>
        </a:graphic>
      </p:graphicFrame>
      <p:pic>
        <p:nvPicPr>
          <p:cNvPr id="4" name="Picture 3"/>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342095" y="6373909"/>
            <a:ext cx="2424103" cy="270817"/>
          </a:xfrm>
          <a:prstGeom prst="rect">
            <a:avLst/>
          </a:prstGeom>
        </p:spPr>
      </p:pic>
      <p:pic>
        <p:nvPicPr>
          <p:cNvPr id="5" name="Picture 4"/>
          <p:cNvPicPr>
            <a:picLocks noChangeAspect="1"/>
          </p:cNvPicPr>
          <p:nvPr userDrawn="1"/>
        </p:nvPicPr>
        <p:blipFill>
          <a:blip r:embed="rId5" cstate="screen">
            <a:extLst>
              <a:ext uri="{28A0092B-C50C-407E-A947-70E740481C1C}">
                <a14:useLocalDpi xmlns="" xmlns:a14="http://schemas.microsoft.com/office/drawing/2010/main"/>
              </a:ext>
            </a:extLst>
          </a:blip>
          <a:stretch>
            <a:fillRect/>
          </a:stretch>
        </p:blipFill>
        <p:spPr>
          <a:xfrm>
            <a:off x="331695" y="6375045"/>
            <a:ext cx="2447135" cy="274320"/>
          </a:xfrm>
          <a:prstGeom prst="rect">
            <a:avLst/>
          </a:prstGeom>
        </p:spPr>
      </p:pic>
      <p:sp>
        <p:nvSpPr>
          <p:cNvPr id="6" name="Title Placeholder 1"/>
          <p:cNvSpPr>
            <a:spLocks noGrp="1"/>
          </p:cNvSpPr>
          <p:nvPr>
            <p:ph type="title" hasCustomPrompt="1"/>
          </p:nvPr>
        </p:nvSpPr>
        <p:spPr>
          <a:xfrm>
            <a:off x="331695" y="346424"/>
            <a:ext cx="11528612" cy="945932"/>
          </a:xfrm>
          <a:prstGeom prst="rect">
            <a:avLst/>
          </a:prstGeom>
        </p:spPr>
        <p:txBody>
          <a:bodyPr vert="horz" lIns="91440" tIns="45720" rIns="91440" bIns="45720" rtlCol="0" anchor="ctr">
            <a:normAutofit/>
          </a:bodyPr>
          <a:lstStyle>
            <a:lvl1pPr>
              <a:defRPr b="1" cap="all" baseline="0">
                <a:latin typeface="Arial" pitchFamily="34" charset="0"/>
                <a:cs typeface="Arial" pitchFamily="34" charset="0"/>
              </a:defRPr>
            </a:lvl1pPr>
          </a:lstStyle>
          <a:p>
            <a:r>
              <a:rPr lang="en-US" dirty="0"/>
              <a:t>Title goes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512B43A-D1D2-4352-804E-05AC471312AD}" type="datetimeFigureOut">
              <a:rPr lang="en-US" smtClean="0"/>
              <a:pPr/>
              <a:t>8/20/2018</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FD7B1D88-808C-4402-B9F3-98BF66026F1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Picture Caption 01 - Blue">
  <p:cSld name="2_Picture Caption 01 - Blue">
    <p:bg>
      <p:bgPr>
        <a:solidFill>
          <a:schemeClr val="lt1"/>
        </a:solidFill>
        <a:effectLst/>
      </p:bgPr>
    </p:bg>
    <p:spTree>
      <p:nvGrpSpPr>
        <p:cNvPr id="1" name="Shape 70"/>
        <p:cNvGrpSpPr/>
        <p:nvPr/>
      </p:nvGrpSpPr>
      <p:grpSpPr>
        <a:xfrm>
          <a:off x="0" y="0"/>
          <a:ext cx="0" cy="0"/>
          <a:chOff x="0" y="0"/>
          <a:chExt cx="0" cy="0"/>
        </a:xfrm>
      </p:grpSpPr>
      <p:sp>
        <p:nvSpPr>
          <p:cNvPr id="71" name="Google Shape;71;p18"/>
          <p:cNvSpPr>
            <a:spLocks noGrp="1"/>
          </p:cNvSpPr>
          <p:nvPr>
            <p:ph type="pic" idx="2"/>
          </p:nvPr>
        </p:nvSpPr>
        <p:spPr>
          <a:xfrm>
            <a:off x="0" y="0"/>
            <a:ext cx="12192000" cy="6858000"/>
          </a:xfrm>
          <a:prstGeom prst="rect">
            <a:avLst/>
          </a:prstGeom>
          <a:noFill/>
          <a:ln>
            <a:noFill/>
          </a:ln>
        </p:spPr>
        <p:txBody>
          <a:bodyPr spcFirstLastPara="1" wrap="square" lIns="91431" tIns="45699" rIns="91431" bIns="45699" anchor="t" anchorCtr="0"/>
          <a:lstStyle>
            <a:lvl1pPr marR="0" lvl="0" algn="l" rtl="0">
              <a:lnSpc>
                <a:spcPct val="100000"/>
              </a:lnSpc>
              <a:spcBef>
                <a:spcPts val="1067"/>
              </a:spcBef>
              <a:spcAft>
                <a:spcPts val="0"/>
              </a:spcAft>
              <a:buClr>
                <a:schemeClr val="accent3"/>
              </a:buClr>
              <a:buSzPts val="2000"/>
              <a:buFont typeface="Arial"/>
              <a:buChar char="•"/>
              <a:defRPr sz="2000" b="0" i="0" u="none" strike="noStrike" cap="none">
                <a:solidFill>
                  <a:srgbClr val="6D6E71"/>
                </a:solidFill>
                <a:latin typeface="Arial"/>
                <a:ea typeface="Arial"/>
                <a:cs typeface="Arial"/>
                <a:sym typeface="Arial"/>
              </a:defRPr>
            </a:lvl1pPr>
            <a:lvl2pPr marR="0" lvl="1" algn="l" rtl="0">
              <a:lnSpc>
                <a:spcPct val="100000"/>
              </a:lnSpc>
              <a:spcBef>
                <a:spcPts val="1067"/>
              </a:spcBef>
              <a:spcAft>
                <a:spcPts val="0"/>
              </a:spcAft>
              <a:buClr>
                <a:schemeClr val="accent3"/>
              </a:buClr>
              <a:buSzPts val="1300"/>
              <a:buFont typeface="Courier New"/>
              <a:buChar char="o"/>
              <a:defRPr sz="1900" b="0" i="0" u="none" strike="noStrike" cap="none">
                <a:solidFill>
                  <a:srgbClr val="6D6E71"/>
                </a:solidFill>
                <a:latin typeface="Arial"/>
                <a:ea typeface="Arial"/>
                <a:cs typeface="Arial"/>
                <a:sym typeface="Arial"/>
              </a:defRPr>
            </a:lvl2pPr>
            <a:lvl3pPr marR="0" lvl="2" algn="l" rtl="0">
              <a:lnSpc>
                <a:spcPct val="100000"/>
              </a:lnSpc>
              <a:spcBef>
                <a:spcPts val="1067"/>
              </a:spcBef>
              <a:spcAft>
                <a:spcPts val="0"/>
              </a:spcAft>
              <a:buClr>
                <a:schemeClr val="accent3"/>
              </a:buClr>
              <a:buSzPts val="1400"/>
              <a:buFont typeface="Noto Sans Symbols"/>
              <a:buChar char="▪"/>
              <a:defRPr sz="1600" b="0" i="0" u="none" strike="noStrike" cap="none">
                <a:solidFill>
                  <a:srgbClr val="6D6E71"/>
                </a:solidFill>
                <a:latin typeface="Arial"/>
                <a:ea typeface="Arial"/>
                <a:cs typeface="Arial"/>
                <a:sym typeface="Arial"/>
              </a:defRPr>
            </a:lvl3pPr>
            <a:lvl4pPr marR="0" lvl="3" algn="l" rtl="0">
              <a:lnSpc>
                <a:spcPct val="100000"/>
              </a:lnSpc>
              <a:spcBef>
                <a:spcPts val="1067"/>
              </a:spcBef>
              <a:spcAft>
                <a:spcPts val="0"/>
              </a:spcAft>
              <a:buClr>
                <a:schemeClr val="accent3"/>
              </a:buClr>
              <a:buSzPts val="1300"/>
              <a:buFont typeface="Noto Sans Symbols"/>
              <a:buChar char="⎼"/>
              <a:defRPr sz="1500" b="0" i="0" u="none" strike="noStrike" cap="none">
                <a:solidFill>
                  <a:srgbClr val="6D6E71"/>
                </a:solidFill>
                <a:latin typeface="Arial"/>
                <a:ea typeface="Arial"/>
                <a:cs typeface="Arial"/>
                <a:sym typeface="Arial"/>
              </a:defRPr>
            </a:lvl4pPr>
            <a:lvl5pPr marR="0" lvl="4" algn="l" rtl="0">
              <a:lnSpc>
                <a:spcPct val="100000"/>
              </a:lnSpc>
              <a:spcBef>
                <a:spcPts val="1067"/>
              </a:spcBef>
              <a:spcAft>
                <a:spcPts val="0"/>
              </a:spcAft>
              <a:buClr>
                <a:schemeClr val="accent3"/>
              </a:buClr>
              <a:buSzPts val="1400"/>
              <a:buFont typeface="Arial"/>
              <a:buChar char="•"/>
              <a:defRPr sz="1200" b="0" i="0" u="none" strike="noStrike" cap="none">
                <a:solidFill>
                  <a:srgbClr val="6D6E71"/>
                </a:solidFill>
                <a:latin typeface="Arial"/>
                <a:ea typeface="Arial"/>
                <a:cs typeface="Arial"/>
                <a:sym typeface="Arial"/>
              </a:defRPr>
            </a:lvl5pPr>
            <a:lvl6pPr marR="0" lvl="5" algn="l" rtl="0">
              <a:lnSpc>
                <a:spcPct val="90000"/>
              </a:lnSpc>
              <a:spcBef>
                <a:spcPts val="533"/>
              </a:spcBef>
              <a:spcAft>
                <a:spcPts val="0"/>
              </a:spcAft>
              <a:buClr>
                <a:schemeClr val="dk1"/>
              </a:buClr>
              <a:buSzPts val="8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1067"/>
              </a:spcBef>
              <a:spcAft>
                <a:spcPts val="0"/>
              </a:spcAft>
              <a:buClr>
                <a:schemeClr val="accent3"/>
              </a:buClr>
              <a:buSzPts val="1400"/>
              <a:buFont typeface="Arial"/>
              <a:buChar char="•"/>
              <a:defRPr sz="1100" b="0" i="0" u="none" strike="noStrike" cap="none">
                <a:solidFill>
                  <a:srgbClr val="6D6E71"/>
                </a:solidFill>
                <a:latin typeface="Arial"/>
                <a:ea typeface="Arial"/>
                <a:cs typeface="Arial"/>
                <a:sym typeface="Arial"/>
              </a:defRPr>
            </a:lvl7pPr>
            <a:lvl8pPr marR="0" lvl="7" algn="l" rtl="0">
              <a:lnSpc>
                <a:spcPct val="90000"/>
              </a:lnSpc>
              <a:spcBef>
                <a:spcPts val="533"/>
              </a:spcBef>
              <a:spcAft>
                <a:spcPts val="0"/>
              </a:spcAft>
              <a:buClr>
                <a:schemeClr val="accent3"/>
              </a:buClr>
              <a:buSzPts val="1400"/>
              <a:buFont typeface="Arial"/>
              <a:buChar char="•"/>
              <a:defRPr sz="1100" b="0" i="0" u="none" strike="noStrike" cap="none">
                <a:solidFill>
                  <a:schemeClr val="dk1"/>
                </a:solidFill>
                <a:latin typeface="Arial"/>
                <a:ea typeface="Arial"/>
                <a:cs typeface="Arial"/>
                <a:sym typeface="Arial"/>
              </a:defRPr>
            </a:lvl8pPr>
            <a:lvl9pPr marR="0" lvl="8" algn="l" rtl="0">
              <a:lnSpc>
                <a:spcPct val="90000"/>
              </a:lnSpc>
              <a:spcBef>
                <a:spcPts val="533"/>
              </a:spcBef>
              <a:spcAft>
                <a:spcPts val="0"/>
              </a:spcAft>
              <a:buClr>
                <a:schemeClr val="accent3"/>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72" name="Google Shape;72;p18"/>
          <p:cNvSpPr txBox="1">
            <a:spLocks noGrp="1"/>
          </p:cNvSpPr>
          <p:nvPr>
            <p:ph type="body" idx="1"/>
          </p:nvPr>
        </p:nvSpPr>
        <p:spPr>
          <a:xfrm>
            <a:off x="849313" y="3578227"/>
            <a:ext cx="2518400" cy="1272000"/>
          </a:xfrm>
          <a:prstGeom prst="rect">
            <a:avLst/>
          </a:prstGeom>
          <a:noFill/>
          <a:ln>
            <a:noFill/>
          </a:ln>
        </p:spPr>
        <p:txBody>
          <a:bodyPr spcFirstLastPara="1" wrap="square" lIns="91431" tIns="45699" rIns="91431" bIns="45699" anchor="t" anchorCtr="0"/>
          <a:lstStyle>
            <a:lvl1pPr marL="609585" marR="0" lvl="0" indent="-304792" algn="l" rtl="0">
              <a:lnSpc>
                <a:spcPct val="100000"/>
              </a:lnSpc>
              <a:spcBef>
                <a:spcPts val="0"/>
              </a:spcBef>
              <a:spcAft>
                <a:spcPts val="0"/>
              </a:spcAft>
              <a:buClr>
                <a:schemeClr val="accent3"/>
              </a:buClr>
              <a:buSzPts val="1900"/>
              <a:buFont typeface="Arial"/>
              <a:buNone/>
              <a:defRPr sz="1900" b="1" i="0" u="none" strike="noStrike" cap="none">
                <a:solidFill>
                  <a:schemeClr val="lt1"/>
                </a:solidFill>
                <a:latin typeface="Arial"/>
                <a:ea typeface="Arial"/>
                <a:cs typeface="Arial"/>
                <a:sym typeface="Arial"/>
              </a:defRPr>
            </a:lvl1pPr>
            <a:lvl2pPr marL="1219170" marR="0" lvl="1" indent="-414856" algn="l" rtl="0">
              <a:lnSpc>
                <a:spcPct val="100000"/>
              </a:lnSpc>
              <a:spcBef>
                <a:spcPts val="1067"/>
              </a:spcBef>
              <a:spcAft>
                <a:spcPts val="0"/>
              </a:spcAft>
              <a:buClr>
                <a:schemeClr val="accent3"/>
              </a:buClr>
              <a:buSzPts val="1300"/>
              <a:buFont typeface="Courier New"/>
              <a:buChar char="o"/>
              <a:defRPr sz="1900" b="0" i="0" u="none" strike="noStrike" cap="none">
                <a:solidFill>
                  <a:schemeClr val="lt1"/>
                </a:solidFill>
                <a:latin typeface="Arial"/>
                <a:ea typeface="Arial"/>
                <a:cs typeface="Arial"/>
                <a:sym typeface="Arial"/>
              </a:defRPr>
            </a:lvl2pPr>
            <a:lvl3pPr marL="1828754" marR="0" lvl="2" indent="-423323" algn="l" rtl="0">
              <a:lnSpc>
                <a:spcPct val="100000"/>
              </a:lnSpc>
              <a:spcBef>
                <a:spcPts val="1067"/>
              </a:spcBef>
              <a:spcAft>
                <a:spcPts val="0"/>
              </a:spcAft>
              <a:buClr>
                <a:schemeClr val="accent3"/>
              </a:buClr>
              <a:buSzPts val="1400"/>
              <a:buFont typeface="Noto Sans Symbols"/>
              <a:buChar char="▪"/>
              <a:defRPr sz="1600" b="0" i="0" u="none" strike="noStrike" cap="none">
                <a:solidFill>
                  <a:schemeClr val="lt1"/>
                </a:solidFill>
                <a:latin typeface="Arial"/>
                <a:ea typeface="Arial"/>
                <a:cs typeface="Arial"/>
                <a:sym typeface="Arial"/>
              </a:defRPr>
            </a:lvl3pPr>
            <a:lvl4pPr marL="2438339" marR="0" lvl="3" indent="-414856" algn="l" rtl="0">
              <a:lnSpc>
                <a:spcPct val="100000"/>
              </a:lnSpc>
              <a:spcBef>
                <a:spcPts val="1067"/>
              </a:spcBef>
              <a:spcAft>
                <a:spcPts val="0"/>
              </a:spcAft>
              <a:buClr>
                <a:schemeClr val="accent3"/>
              </a:buClr>
              <a:buSzPts val="1300"/>
              <a:buFont typeface="Noto Sans Symbols"/>
              <a:buChar char="⎼"/>
              <a:defRPr sz="1500" b="0" i="0" u="none" strike="noStrike" cap="none">
                <a:solidFill>
                  <a:schemeClr val="lt1"/>
                </a:solidFill>
                <a:latin typeface="Arial"/>
                <a:ea typeface="Arial"/>
                <a:cs typeface="Arial"/>
                <a:sym typeface="Arial"/>
              </a:defRPr>
            </a:lvl4pPr>
            <a:lvl5pPr marL="3047924" marR="0" lvl="4" indent="-423323" algn="l" rtl="0">
              <a:lnSpc>
                <a:spcPct val="100000"/>
              </a:lnSpc>
              <a:spcBef>
                <a:spcPts val="1067"/>
              </a:spcBef>
              <a:spcAft>
                <a:spcPts val="0"/>
              </a:spcAft>
              <a:buClr>
                <a:schemeClr val="accent3"/>
              </a:buClr>
              <a:buSzPts val="1400"/>
              <a:buFont typeface="Arial"/>
              <a:buChar char="•"/>
              <a:defRPr sz="1200" b="0" i="0" u="none" strike="noStrike" cap="none">
                <a:solidFill>
                  <a:schemeClr val="lt1"/>
                </a:solidFill>
                <a:latin typeface="Arial"/>
                <a:ea typeface="Arial"/>
                <a:cs typeface="Arial"/>
                <a:sym typeface="Arial"/>
              </a:defRPr>
            </a:lvl5pPr>
            <a:lvl6pPr marL="3657509" marR="0" lvl="5" indent="-372524" algn="l" rtl="0">
              <a:lnSpc>
                <a:spcPct val="90000"/>
              </a:lnSpc>
              <a:spcBef>
                <a:spcPts val="533"/>
              </a:spcBef>
              <a:spcAft>
                <a:spcPts val="0"/>
              </a:spcAft>
              <a:buClr>
                <a:schemeClr val="dk1"/>
              </a:buClr>
              <a:buSzPts val="800"/>
              <a:buFont typeface="Arial"/>
              <a:buChar char="•"/>
              <a:defRPr sz="1100" b="0" i="0" u="none" strike="noStrike" cap="none">
                <a:solidFill>
                  <a:schemeClr val="dk1"/>
                </a:solidFill>
                <a:latin typeface="Arial"/>
                <a:ea typeface="Arial"/>
                <a:cs typeface="Arial"/>
                <a:sym typeface="Arial"/>
              </a:defRPr>
            </a:lvl6pPr>
            <a:lvl7pPr marL="4267093" marR="0" lvl="6" indent="-423323" algn="l" rtl="0">
              <a:lnSpc>
                <a:spcPct val="100000"/>
              </a:lnSpc>
              <a:spcBef>
                <a:spcPts val="1067"/>
              </a:spcBef>
              <a:spcAft>
                <a:spcPts val="0"/>
              </a:spcAft>
              <a:buClr>
                <a:schemeClr val="accent3"/>
              </a:buClr>
              <a:buSzPts val="1400"/>
              <a:buFont typeface="Arial"/>
              <a:buChar char="•"/>
              <a:defRPr sz="1100" b="0" i="0" u="none" strike="noStrike" cap="none">
                <a:solidFill>
                  <a:srgbClr val="6D6E71"/>
                </a:solidFill>
                <a:latin typeface="Arial"/>
                <a:ea typeface="Arial"/>
                <a:cs typeface="Arial"/>
                <a:sym typeface="Arial"/>
              </a:defRPr>
            </a:lvl7pPr>
            <a:lvl8pPr marL="4876678" marR="0" lvl="7" indent="-423323" algn="l" rtl="0">
              <a:lnSpc>
                <a:spcPct val="90000"/>
              </a:lnSpc>
              <a:spcBef>
                <a:spcPts val="533"/>
              </a:spcBef>
              <a:spcAft>
                <a:spcPts val="0"/>
              </a:spcAft>
              <a:buClr>
                <a:schemeClr val="accent3"/>
              </a:buClr>
              <a:buSzPts val="1400"/>
              <a:buFont typeface="Arial"/>
              <a:buChar char="•"/>
              <a:defRPr sz="1100"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accent3"/>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body" idx="3"/>
          </p:nvPr>
        </p:nvSpPr>
        <p:spPr>
          <a:xfrm>
            <a:off x="849313" y="4850369"/>
            <a:ext cx="2518400" cy="544000"/>
          </a:xfrm>
          <a:prstGeom prst="rect">
            <a:avLst/>
          </a:prstGeom>
          <a:noFill/>
          <a:ln>
            <a:noFill/>
          </a:ln>
        </p:spPr>
        <p:txBody>
          <a:bodyPr spcFirstLastPara="1" wrap="square" lIns="91431" tIns="45699" rIns="91431" bIns="45699" anchor="t" anchorCtr="0"/>
          <a:lstStyle>
            <a:lvl1pPr marL="609585" marR="0" lvl="0" indent="-304792" algn="l" rtl="0">
              <a:lnSpc>
                <a:spcPct val="100000"/>
              </a:lnSpc>
              <a:spcBef>
                <a:spcPts val="0"/>
              </a:spcBef>
              <a:spcAft>
                <a:spcPts val="0"/>
              </a:spcAft>
              <a:buClr>
                <a:schemeClr val="accent3"/>
              </a:buClr>
              <a:buSzPts val="1500"/>
              <a:buFont typeface="Arial"/>
              <a:buNone/>
              <a:defRPr sz="1500" b="0" i="0" u="none" strike="noStrike" cap="none">
                <a:solidFill>
                  <a:schemeClr val="lt1"/>
                </a:solidFill>
                <a:latin typeface="Arial"/>
                <a:ea typeface="Arial"/>
                <a:cs typeface="Arial"/>
                <a:sym typeface="Arial"/>
              </a:defRPr>
            </a:lvl1pPr>
            <a:lvl2pPr marL="1219170" marR="0" lvl="1" indent="-414856" algn="l" rtl="0">
              <a:lnSpc>
                <a:spcPct val="100000"/>
              </a:lnSpc>
              <a:spcBef>
                <a:spcPts val="1067"/>
              </a:spcBef>
              <a:spcAft>
                <a:spcPts val="0"/>
              </a:spcAft>
              <a:buClr>
                <a:schemeClr val="accent3"/>
              </a:buClr>
              <a:buSzPts val="1300"/>
              <a:buFont typeface="Courier New"/>
              <a:buChar char="o"/>
              <a:defRPr sz="1900" b="0" i="0" u="none" strike="noStrike" cap="none">
                <a:solidFill>
                  <a:schemeClr val="lt1"/>
                </a:solidFill>
                <a:latin typeface="Arial"/>
                <a:ea typeface="Arial"/>
                <a:cs typeface="Arial"/>
                <a:sym typeface="Arial"/>
              </a:defRPr>
            </a:lvl2pPr>
            <a:lvl3pPr marL="1828754" marR="0" lvl="2" indent="-423323" algn="l" rtl="0">
              <a:lnSpc>
                <a:spcPct val="100000"/>
              </a:lnSpc>
              <a:spcBef>
                <a:spcPts val="1067"/>
              </a:spcBef>
              <a:spcAft>
                <a:spcPts val="0"/>
              </a:spcAft>
              <a:buClr>
                <a:schemeClr val="accent3"/>
              </a:buClr>
              <a:buSzPts val="1400"/>
              <a:buFont typeface="Noto Sans Symbols"/>
              <a:buChar char="▪"/>
              <a:defRPr sz="1600" b="0" i="0" u="none" strike="noStrike" cap="none">
                <a:solidFill>
                  <a:schemeClr val="lt1"/>
                </a:solidFill>
                <a:latin typeface="Arial"/>
                <a:ea typeface="Arial"/>
                <a:cs typeface="Arial"/>
                <a:sym typeface="Arial"/>
              </a:defRPr>
            </a:lvl3pPr>
            <a:lvl4pPr marL="2438339" marR="0" lvl="3" indent="-414856" algn="l" rtl="0">
              <a:lnSpc>
                <a:spcPct val="100000"/>
              </a:lnSpc>
              <a:spcBef>
                <a:spcPts val="1067"/>
              </a:spcBef>
              <a:spcAft>
                <a:spcPts val="0"/>
              </a:spcAft>
              <a:buClr>
                <a:schemeClr val="accent3"/>
              </a:buClr>
              <a:buSzPts val="1300"/>
              <a:buFont typeface="Noto Sans Symbols"/>
              <a:buChar char="⎼"/>
              <a:defRPr sz="1500" b="0" i="0" u="none" strike="noStrike" cap="none">
                <a:solidFill>
                  <a:schemeClr val="lt1"/>
                </a:solidFill>
                <a:latin typeface="Arial"/>
                <a:ea typeface="Arial"/>
                <a:cs typeface="Arial"/>
                <a:sym typeface="Arial"/>
              </a:defRPr>
            </a:lvl4pPr>
            <a:lvl5pPr marL="3047924" marR="0" lvl="4" indent="-423323" algn="l" rtl="0">
              <a:lnSpc>
                <a:spcPct val="100000"/>
              </a:lnSpc>
              <a:spcBef>
                <a:spcPts val="1067"/>
              </a:spcBef>
              <a:spcAft>
                <a:spcPts val="0"/>
              </a:spcAft>
              <a:buClr>
                <a:schemeClr val="accent3"/>
              </a:buClr>
              <a:buSzPts val="1400"/>
              <a:buFont typeface="Arial"/>
              <a:buChar char="•"/>
              <a:defRPr sz="1200" b="0" i="0" u="none" strike="noStrike" cap="none">
                <a:solidFill>
                  <a:schemeClr val="lt1"/>
                </a:solidFill>
                <a:latin typeface="Arial"/>
                <a:ea typeface="Arial"/>
                <a:cs typeface="Arial"/>
                <a:sym typeface="Arial"/>
              </a:defRPr>
            </a:lvl5pPr>
            <a:lvl6pPr marL="3657509" marR="0" lvl="5" indent="-372524" algn="l" rtl="0">
              <a:lnSpc>
                <a:spcPct val="90000"/>
              </a:lnSpc>
              <a:spcBef>
                <a:spcPts val="533"/>
              </a:spcBef>
              <a:spcAft>
                <a:spcPts val="0"/>
              </a:spcAft>
              <a:buClr>
                <a:schemeClr val="dk1"/>
              </a:buClr>
              <a:buSzPts val="800"/>
              <a:buFont typeface="Arial"/>
              <a:buChar char="•"/>
              <a:defRPr sz="1100" b="0" i="0" u="none" strike="noStrike" cap="none">
                <a:solidFill>
                  <a:schemeClr val="dk1"/>
                </a:solidFill>
                <a:latin typeface="Arial"/>
                <a:ea typeface="Arial"/>
                <a:cs typeface="Arial"/>
                <a:sym typeface="Arial"/>
              </a:defRPr>
            </a:lvl6pPr>
            <a:lvl7pPr marL="4267093" marR="0" lvl="6" indent="-423323" algn="l" rtl="0">
              <a:lnSpc>
                <a:spcPct val="100000"/>
              </a:lnSpc>
              <a:spcBef>
                <a:spcPts val="1067"/>
              </a:spcBef>
              <a:spcAft>
                <a:spcPts val="0"/>
              </a:spcAft>
              <a:buClr>
                <a:schemeClr val="accent3"/>
              </a:buClr>
              <a:buSzPts val="1400"/>
              <a:buFont typeface="Arial"/>
              <a:buChar char="•"/>
              <a:defRPr sz="1100" b="0" i="0" u="none" strike="noStrike" cap="none">
                <a:solidFill>
                  <a:srgbClr val="6D6E71"/>
                </a:solidFill>
                <a:latin typeface="Arial"/>
                <a:ea typeface="Arial"/>
                <a:cs typeface="Arial"/>
                <a:sym typeface="Arial"/>
              </a:defRPr>
            </a:lvl7pPr>
            <a:lvl8pPr marL="4876678" marR="0" lvl="7" indent="-423323" algn="l" rtl="0">
              <a:lnSpc>
                <a:spcPct val="90000"/>
              </a:lnSpc>
              <a:spcBef>
                <a:spcPts val="533"/>
              </a:spcBef>
              <a:spcAft>
                <a:spcPts val="0"/>
              </a:spcAft>
              <a:buClr>
                <a:schemeClr val="accent3"/>
              </a:buClr>
              <a:buSzPts val="1400"/>
              <a:buFont typeface="Arial"/>
              <a:buChar char="•"/>
              <a:defRPr sz="1100" b="0" i="0" u="none" strike="noStrike" cap="none">
                <a:solidFill>
                  <a:schemeClr val="dk1"/>
                </a:solidFill>
                <a:latin typeface="Arial"/>
                <a:ea typeface="Arial"/>
                <a:cs typeface="Arial"/>
                <a:sym typeface="Arial"/>
              </a:defRPr>
            </a:lvl8pPr>
            <a:lvl9pPr marL="5486263" marR="0" lvl="8" indent="-423323" algn="l" rtl="0">
              <a:lnSpc>
                <a:spcPct val="90000"/>
              </a:lnSpc>
              <a:spcBef>
                <a:spcPts val="533"/>
              </a:spcBef>
              <a:spcAft>
                <a:spcPts val="0"/>
              </a:spcAft>
              <a:buClr>
                <a:schemeClr val="accent3"/>
              </a:buClr>
              <a:buSzPts val="1400"/>
              <a:buFont typeface="Arial"/>
              <a:buChar char="•"/>
              <a:defRPr sz="1100" b="0" i="0" u="none" strike="noStrike" cap="none">
                <a:solidFill>
                  <a:schemeClr val="dk1"/>
                </a:solidFill>
                <a:latin typeface="Arial"/>
                <a:ea typeface="Arial"/>
                <a:cs typeface="Arial"/>
                <a:sym typeface="Arial"/>
              </a:defRPr>
            </a:lvl9pPr>
          </a:lstStyle>
          <a:p>
            <a:endParaRPr/>
          </a:p>
        </p:txBody>
      </p:sp>
      <p:pic>
        <p:nvPicPr>
          <p:cNvPr id="74" name="Google Shape;74;p18"/>
          <p:cNvPicPr preferRelativeResize="0"/>
          <p:nvPr/>
        </p:nvPicPr>
        <p:blipFill rotWithShape="1">
          <a:blip r:embed="rId2">
            <a:alphaModFix/>
          </a:blip>
          <a:srcRect r="88688"/>
          <a:stretch/>
        </p:blipFill>
        <p:spPr>
          <a:xfrm>
            <a:off x="11655651" y="6320979"/>
            <a:ext cx="428948" cy="425127"/>
          </a:xfrm>
          <a:prstGeom prst="rect">
            <a:avLst/>
          </a:prstGeom>
          <a:noFill/>
          <a:ln>
            <a:noFill/>
          </a:ln>
        </p:spPr>
      </p:pic>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userDrawn="1">
  <p:cSld name="4_Title Slide">
    <p:spTree>
      <p:nvGrpSpPr>
        <p:cNvPr id="1" name="Shape 85"/>
        <p:cNvGrpSpPr/>
        <p:nvPr/>
      </p:nvGrpSpPr>
      <p:grpSpPr>
        <a:xfrm>
          <a:off x="0" y="0"/>
          <a:ext cx="0" cy="0"/>
          <a:chOff x="0" y="0"/>
          <a:chExt cx="0" cy="0"/>
        </a:xfrm>
      </p:grpSpPr>
      <p:pic>
        <p:nvPicPr>
          <p:cNvPr id="87" name="Google Shape;87;p20"/>
          <p:cNvPicPr preferRelativeResize="0"/>
          <p:nvPr/>
        </p:nvPicPr>
        <p:blipFill rotWithShape="1">
          <a:blip r:embed="rId2">
            <a:alphaModFix/>
          </a:blip>
          <a:srcRect/>
          <a:stretch/>
        </p:blipFill>
        <p:spPr>
          <a:xfrm>
            <a:off x="11661179" y="6322686"/>
            <a:ext cx="415343" cy="41534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252">
          <p15:clr>
            <a:srgbClr val="FBAE40"/>
          </p15:clr>
        </p15:guide>
        <p15:guide id="2" orient="horz" pos="6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8D1CB-22A8-4E1B-9494-AC18E10465C9}"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8D1CB-22A8-4E1B-9494-AC18E10465C9}"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8D1CB-22A8-4E1B-9494-AC18E10465C9}" type="datetimeFigureOut">
              <a:rPr lang="en-US" smtClean="0"/>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8D1CB-22A8-4E1B-9494-AC18E10465C9}" type="datetimeFigureOut">
              <a:rPr lang="en-US" smtClean="0"/>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42283B-4E6D-46D9-BC5A-5301F36138D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nvGraphicFramePr>
        <p:xfrm>
          <a:off x="1587" y="1588"/>
          <a:ext cx="1587" cy="1587"/>
        </p:xfrm>
        <a:graphic>
          <a:graphicData uri="http://schemas.openxmlformats.org/presentationml/2006/ole">
            <p:oleObj spid="_x0000_s28729" name="think-cell Slide" r:id="rId8" imgW="360" imgH="360" progId="">
              <p:embed/>
            </p:oleObj>
          </a:graphicData>
        </a:graphic>
      </p:graphicFrame>
      <p:sp>
        <p:nvSpPr>
          <p:cNvPr id="3" name="Text Placeholder 2"/>
          <p:cNvSpPr>
            <a:spLocks noGrp="1"/>
          </p:cNvSpPr>
          <p:nvPr>
            <p:ph type="body" idx="1"/>
          </p:nvPr>
        </p:nvSpPr>
        <p:spPr>
          <a:xfrm>
            <a:off x="331694" y="1292356"/>
            <a:ext cx="11528612" cy="48846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9" cstate="screen">
            <a:extLst>
              <a:ext uri="{28A0092B-C50C-407E-A947-70E740481C1C}">
                <a14:useLocalDpi xmlns="" xmlns:a14="http://schemas.microsoft.com/office/drawing/2010/main"/>
              </a:ext>
            </a:extLst>
          </a:blip>
          <a:stretch>
            <a:fillRect/>
          </a:stretch>
        </p:blipFill>
        <p:spPr>
          <a:xfrm>
            <a:off x="331694" y="6375045"/>
            <a:ext cx="2447134" cy="274320"/>
          </a:xfrm>
          <a:prstGeom prst="rect">
            <a:avLst/>
          </a:prstGeom>
        </p:spPr>
      </p:pic>
      <p:sp>
        <p:nvSpPr>
          <p:cNvPr id="14" name="Footer Placeholder 2"/>
          <p:cNvSpPr txBox="1">
            <a:spLocks/>
          </p:cNvSpPr>
          <p:nvPr userDrawn="1"/>
        </p:nvSpPr>
        <p:spPr>
          <a:xfrm>
            <a:off x="6560091" y="6329643"/>
            <a:ext cx="5390058"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mn-cs"/>
              </a:rPr>
              <a:t>	</a:t>
            </a:r>
            <a:r>
              <a:rPr lang="en-US" sz="1000" b="0" i="0" kern="1200" noProof="0" dirty="0">
                <a:solidFill>
                  <a:schemeClr val="tx2"/>
                </a:solidFill>
                <a:latin typeface="Arial" charset="0"/>
                <a:ea typeface="Arial" charset="0"/>
                <a:cs typeface="Arial" charset="0"/>
              </a:rPr>
              <a:t>BOARD OF DIRECTORS MEETING – JANUARY 2018     </a:t>
            </a:r>
            <a:fld id="{DC8E14B8-21F5-472C-B049-C1AECABD31B5}" type="slidenum">
              <a:rPr lang="en-US" sz="1000" b="0" i="0" kern="1200" noProof="0" smtClean="0">
                <a:solidFill>
                  <a:schemeClr val="tx2"/>
                </a:solidFill>
                <a:latin typeface="Arial" charset="0"/>
                <a:ea typeface="Arial" charset="0"/>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sz="1000" b="0" i="0" kern="1200" noProof="0" dirty="0">
              <a:solidFill>
                <a:schemeClr val="tx2"/>
              </a:solidFill>
              <a:latin typeface="Arial" charset="0"/>
              <a:ea typeface="Arial" charset="0"/>
              <a:cs typeface="Arial"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kern="1200" noProof="0" dirty="0">
                <a:solidFill>
                  <a:schemeClr val="tx2"/>
                </a:solidFill>
                <a:latin typeface="Arial" charset="0"/>
                <a:ea typeface="Arial" charset="0"/>
                <a:cs typeface="Arial" charset="0"/>
              </a:rPr>
              <a:t>	  MOTOROLA SOLUTIONS CONFIDENTIAL RESTRICTED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0" i="0" kern="1200" noProof="0" dirty="0">
                <a:solidFill>
                  <a:schemeClr val="tx2"/>
                </a:solidFill>
                <a:latin typeface="Arial" charset="0"/>
                <a:ea typeface="Arial" charset="0"/>
                <a:cs typeface="Arial" charset="0"/>
              </a:rPr>
              <a:t> </a:t>
            </a:r>
          </a:p>
        </p:txBody>
      </p:sp>
    </p:spTree>
    <p:extLst>
      <p:ext uri="{BB962C8B-B14F-4D97-AF65-F5344CB8AC3E}">
        <p14:creationId xmlns="" xmlns:p14="http://schemas.microsoft.com/office/powerpoint/2010/main" val="1877110883"/>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000" kern="1200">
          <a:solidFill>
            <a:schemeClr val="tx1"/>
          </a:solidFill>
          <a:latin typeface="Univers LT 67 CondensedBold" charset="0"/>
          <a:ea typeface="Univers LT 67 CondensedBold" charset="0"/>
          <a:cs typeface="Univers LT 67 CondensedBold"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pitchFamily="34" charset="0"/>
          <a:ea typeface="Arial" pitchFamily="34" charset="0"/>
          <a:cs typeface="Arial"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pitchFamily="34" charset="0"/>
          <a:ea typeface="Arial" pitchFamily="34" charset="0"/>
          <a:cs typeface="Arial"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pitchFamily="34" charset="0"/>
          <a:ea typeface="Arial" pitchFamily="34" charset="0"/>
          <a:cs typeface="Arial"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pitchFamily="34" charset="0"/>
          <a:ea typeface="Arial" pitchFamily="34" charset="0"/>
          <a:cs typeface="Arial"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pitchFamily="34" charset="0"/>
          <a:ea typeface="Arial" pitchFamily="34" charset="0"/>
          <a:cs typeface="Arial"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8D1CB-22A8-4E1B-9494-AC18E10465C9}" type="datetimeFigureOut">
              <a:rPr lang="en-US" smtClean="0"/>
              <a:t>8/20/2018</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42283B-4E6D-46D9-BC5A-5301F36138D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jpeg"/><Relationship Id="rId3" Type="http://schemas.openxmlformats.org/officeDocument/2006/relationships/slideLayout" Target="../slideLayouts/slideLayout2.xml"/><Relationship Id="rId12" Type="http://schemas.openxmlformats.org/officeDocument/2006/relationships/image" Target="../media/image11.png"/><Relationship Id="rId2" Type="http://schemas.openxmlformats.org/officeDocument/2006/relationships/tags" Target="../tags/tag2.xml"/><Relationship Id="rId1" Type="http://schemas.openxmlformats.org/officeDocument/2006/relationships/vmlDrawing" Target="../drawings/vmlDrawing3.vml"/><Relationship Id="rId11" Type="http://schemas.openxmlformats.org/officeDocument/2006/relationships/image" Target="../media/image10.png"/><Relationship Id="rId5" Type="http://schemas.openxmlformats.org/officeDocument/2006/relationships/image" Target="../media/image8.png"/><Relationship Id="rId15" Type="http://schemas.openxmlformats.org/officeDocument/2006/relationships/image" Target="../media/image14.jpeg"/><Relationship Id="rId10" Type="http://schemas.microsoft.com/office/2007/relationships/hdphoto" Target="../media/hdphoto2.wdp"/><Relationship Id="rId4" Type="http://schemas.openxmlformats.org/officeDocument/2006/relationships/oleObject" Target="../embeddings/oleObject3.bin"/><Relationship Id="rId9" Type="http://schemas.openxmlformats.org/officeDocument/2006/relationships/image" Target="../media/image9.png"/><Relationship Id="rId14"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pic>
        <p:nvPicPr>
          <p:cNvPr id="547" name="Google Shape;547;p81" descr="Command_Center-4345.jpg"/>
          <p:cNvPicPr preferRelativeResize="0">
            <a:picLocks noGrp="1"/>
          </p:cNvPicPr>
          <p:nvPr>
            <p:ph type="pic" idx="2"/>
          </p:nvPr>
        </p:nvPicPr>
        <p:blipFill rotWithShape="1">
          <a:blip r:embed="rId3">
            <a:alphaModFix/>
          </a:blip>
          <a:srcRect/>
          <a:stretch/>
        </p:blipFill>
        <p:spPr>
          <a:xfrm>
            <a:off x="0" y="0"/>
            <a:ext cx="12192000" cy="6858000"/>
          </a:xfrm>
          <a:prstGeom prst="rect">
            <a:avLst/>
          </a:prstGeom>
          <a:noFill/>
          <a:ln>
            <a:noFill/>
          </a:ln>
        </p:spPr>
      </p:pic>
      <p:sp>
        <p:nvSpPr>
          <p:cNvPr id="548" name="Google Shape;548;p81"/>
          <p:cNvSpPr/>
          <p:nvPr/>
        </p:nvSpPr>
        <p:spPr>
          <a:xfrm flipH="1">
            <a:off x="-3" y="0"/>
            <a:ext cx="12192000" cy="6858000"/>
          </a:xfrm>
          <a:prstGeom prst="rect">
            <a:avLst/>
          </a:prstGeom>
          <a:gradFill>
            <a:gsLst>
              <a:gs pos="0">
                <a:srgbClr val="000000">
                  <a:alpha val="70588"/>
                </a:srgbClr>
              </a:gs>
              <a:gs pos="30000">
                <a:srgbClr val="000000">
                  <a:alpha val="70588"/>
                </a:srgbClr>
              </a:gs>
              <a:gs pos="49000">
                <a:srgbClr val="000000">
                  <a:alpha val="0"/>
                </a:srgbClr>
              </a:gs>
              <a:gs pos="100000">
                <a:srgbClr val="363738">
                  <a:alpha val="0"/>
                </a:srgbClr>
              </a:gs>
            </a:gsLst>
            <a:lin ang="18900044" scaled="0"/>
          </a:gradFill>
          <a:ln>
            <a:noFill/>
          </a:ln>
        </p:spPr>
        <p:txBody>
          <a:bodyPr spcFirstLastPara="1" wrap="square" lIns="91431" tIns="45699" rIns="91431" bIns="45699" anchor="ctr" anchorCtr="0">
            <a:noAutofit/>
          </a:bodyPr>
          <a:lstStyle/>
          <a:p>
            <a:pPr algn="r"/>
            <a:endParaRPr sz="1900" b="1" dirty="0">
              <a:solidFill>
                <a:schemeClr val="lt1"/>
              </a:solidFill>
              <a:latin typeface="Arial"/>
              <a:ea typeface="Arial"/>
              <a:cs typeface="Arial"/>
              <a:sym typeface="Arial"/>
            </a:endParaRPr>
          </a:p>
        </p:txBody>
      </p:sp>
      <p:sp>
        <p:nvSpPr>
          <p:cNvPr id="549" name="Google Shape;549;p81"/>
          <p:cNvSpPr/>
          <p:nvPr/>
        </p:nvSpPr>
        <p:spPr>
          <a:xfrm flipH="1">
            <a:off x="147" y="0"/>
            <a:ext cx="12199200" cy="6862000"/>
          </a:xfrm>
          <a:prstGeom prst="rect">
            <a:avLst/>
          </a:prstGeom>
          <a:gradFill>
            <a:gsLst>
              <a:gs pos="0">
                <a:srgbClr val="000000">
                  <a:alpha val="70196"/>
                </a:srgbClr>
              </a:gs>
              <a:gs pos="30000">
                <a:srgbClr val="000000">
                  <a:alpha val="70196"/>
                </a:srgbClr>
              </a:gs>
              <a:gs pos="81000">
                <a:srgbClr val="000000">
                  <a:alpha val="0"/>
                </a:srgbClr>
              </a:gs>
              <a:gs pos="100000">
                <a:srgbClr val="363738">
                  <a:alpha val="0"/>
                </a:srgbClr>
              </a:gs>
            </a:gsLst>
            <a:lin ang="2700006" scaled="0"/>
          </a:gradFill>
          <a:ln>
            <a:noFill/>
          </a:ln>
        </p:spPr>
        <p:txBody>
          <a:bodyPr spcFirstLastPara="1" wrap="square" lIns="91431" tIns="45699" rIns="91431" bIns="45699" anchor="ctr" anchorCtr="0">
            <a:noAutofit/>
          </a:bodyPr>
          <a:lstStyle/>
          <a:p>
            <a:pPr algn="r">
              <a:buClr>
                <a:srgbClr val="000000"/>
              </a:buClr>
              <a:buSzPts val="1100"/>
            </a:pPr>
            <a:endParaRPr sz="1500" b="1" dirty="0">
              <a:solidFill>
                <a:schemeClr val="lt1"/>
              </a:solidFill>
              <a:latin typeface="Arial"/>
              <a:ea typeface="Arial"/>
              <a:cs typeface="Arial"/>
              <a:sym typeface="Arial"/>
            </a:endParaRPr>
          </a:p>
        </p:txBody>
      </p:sp>
      <p:pic>
        <p:nvPicPr>
          <p:cNvPr id="550" name="Google Shape;550;p81"/>
          <p:cNvPicPr preferRelativeResize="0"/>
          <p:nvPr/>
        </p:nvPicPr>
        <p:blipFill rotWithShape="1">
          <a:blip r:embed="rId4">
            <a:alphaModFix/>
          </a:blip>
          <a:srcRect r="88688"/>
          <a:stretch/>
        </p:blipFill>
        <p:spPr>
          <a:xfrm>
            <a:off x="11655651" y="6320979"/>
            <a:ext cx="428948" cy="425127"/>
          </a:xfrm>
          <a:prstGeom prst="rect">
            <a:avLst/>
          </a:prstGeom>
          <a:noFill/>
          <a:ln>
            <a:noFill/>
          </a:ln>
        </p:spPr>
      </p:pic>
      <p:sp>
        <p:nvSpPr>
          <p:cNvPr id="551" name="Google Shape;551;p81"/>
          <p:cNvSpPr txBox="1">
            <a:spLocks noGrp="1"/>
          </p:cNvSpPr>
          <p:nvPr>
            <p:ph type="body" idx="1"/>
          </p:nvPr>
        </p:nvSpPr>
        <p:spPr>
          <a:xfrm>
            <a:off x="8009681" y="3795623"/>
            <a:ext cx="4074800" cy="934400"/>
          </a:xfrm>
          <a:prstGeom prst="rect">
            <a:avLst/>
          </a:prstGeom>
          <a:noFill/>
          <a:ln>
            <a:noFill/>
          </a:ln>
        </p:spPr>
        <p:txBody>
          <a:bodyPr spcFirstLastPara="1" wrap="square" lIns="91431" tIns="45699" rIns="91431" bIns="45699" anchor="t" anchorCtr="0">
            <a:noAutofit/>
          </a:bodyPr>
          <a:lstStyle/>
          <a:p>
            <a:pPr marL="0" indent="0">
              <a:lnSpc>
                <a:spcPct val="114000"/>
              </a:lnSpc>
              <a:buSzPts val="2400"/>
            </a:pPr>
            <a:r>
              <a:rPr lang="en" sz="2400" b="0" dirty="0"/>
              <a:t>NG9-1-1</a:t>
            </a:r>
            <a:endParaRPr dirty="0"/>
          </a:p>
          <a:p>
            <a:pPr marL="0" indent="0">
              <a:lnSpc>
                <a:spcPct val="114000"/>
              </a:lnSpc>
              <a:buSzPts val="2400"/>
            </a:pPr>
            <a:r>
              <a:rPr lang="en" sz="2400" b="0" dirty="0"/>
              <a:t>VESTA AND CALLWORKS</a:t>
            </a:r>
            <a:endParaRPr sz="2400" b="0" dirty="0"/>
          </a:p>
        </p:txBody>
      </p:sp>
      <p:sp>
        <p:nvSpPr>
          <p:cNvPr id="552" name="Google Shape;552;p81"/>
          <p:cNvSpPr txBox="1"/>
          <p:nvPr/>
        </p:nvSpPr>
        <p:spPr>
          <a:xfrm>
            <a:off x="8009681" y="2523071"/>
            <a:ext cx="3646000" cy="954000"/>
          </a:xfrm>
          <a:prstGeom prst="rect">
            <a:avLst/>
          </a:prstGeom>
          <a:noFill/>
          <a:ln>
            <a:noFill/>
          </a:ln>
        </p:spPr>
        <p:txBody>
          <a:bodyPr spcFirstLastPara="1" wrap="square" lIns="91431" tIns="45699" rIns="91431" bIns="45699" anchor="t" anchorCtr="0">
            <a:noAutofit/>
          </a:bodyPr>
          <a:lstStyle/>
          <a:p>
            <a:r>
              <a:rPr lang="en" sz="2800" dirty="0">
                <a:solidFill>
                  <a:schemeClr val="lt1"/>
                </a:solidFill>
                <a:latin typeface="Arial Black"/>
                <a:ea typeface="Arial Black"/>
                <a:cs typeface="Arial Black"/>
                <a:sym typeface="Arial Black"/>
              </a:rPr>
              <a:t>IT STARTS WITH THE CALL</a:t>
            </a:r>
            <a:endParaRPr sz="2800" dirty="0">
              <a:solidFill>
                <a:schemeClr val="lt1"/>
              </a:solidFill>
              <a:latin typeface="Arial Black"/>
              <a:ea typeface="Arial Black"/>
              <a:cs typeface="Arial Black"/>
              <a:sym typeface="Arial Black"/>
            </a:endParaRPr>
          </a:p>
        </p:txBody>
      </p:sp>
    </p:spTree>
  </p:cSld>
  <p:clrMapOvr>
    <a:masterClrMapping/>
  </p:clrMapOvr>
  <mc:AlternateContent xmlns:mc="http://schemas.openxmlformats.org/markup-compatibility/2006">
    <mc:Choice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Requires="p14">
      <p:transition spd="slow" p14:dur="700">
        <p:fad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3"/>
          <p:cNvSpPr/>
          <p:nvPr/>
        </p:nvSpPr>
        <p:spPr>
          <a:xfrm>
            <a:off x="0" y="1828800"/>
            <a:ext cx="12192000" cy="5052400"/>
          </a:xfrm>
          <a:prstGeom prst="rect">
            <a:avLst/>
          </a:prstGeom>
          <a:gradFill>
            <a:gsLst>
              <a:gs pos="0">
                <a:srgbClr val="FFFFFF"/>
              </a:gs>
              <a:gs pos="35000">
                <a:srgbClr val="FFFFFF"/>
              </a:gs>
              <a:gs pos="100000">
                <a:schemeClr val="accent6"/>
              </a:gs>
            </a:gsLst>
            <a:path path="circle">
              <a:fillToRect l="50000" t="50000" r="50000" b="50000"/>
            </a:path>
            <a:tileRect/>
          </a:gradFill>
          <a:ln>
            <a:noFill/>
          </a:ln>
        </p:spPr>
        <p:txBody>
          <a:bodyPr spcFirstLastPara="1" wrap="square" lIns="91431" tIns="45699" rIns="91431" bIns="45699" anchor="ctr" anchorCtr="0">
            <a:noAutofit/>
          </a:bodyPr>
          <a:lstStyle/>
          <a:p>
            <a:pPr algn="ctr"/>
            <a:endParaRPr sz="1500" dirty="0">
              <a:solidFill>
                <a:schemeClr val="lt1"/>
              </a:solidFill>
              <a:latin typeface="Arial"/>
              <a:ea typeface="Arial"/>
              <a:cs typeface="Arial"/>
              <a:sym typeface="Arial"/>
            </a:endParaRPr>
          </a:p>
        </p:txBody>
      </p:sp>
      <p:pic>
        <p:nvPicPr>
          <p:cNvPr id="571" name="Google Shape;571;p83"/>
          <p:cNvPicPr preferRelativeResize="0"/>
          <p:nvPr/>
        </p:nvPicPr>
        <p:blipFill rotWithShape="1">
          <a:blip r:embed="rId3">
            <a:alphaModFix/>
          </a:blip>
          <a:srcRect t="9165"/>
          <a:stretch/>
        </p:blipFill>
        <p:spPr>
          <a:xfrm>
            <a:off x="979213" y="1828800"/>
            <a:ext cx="10288316" cy="5058136"/>
          </a:xfrm>
          <a:prstGeom prst="rect">
            <a:avLst/>
          </a:prstGeom>
          <a:noFill/>
          <a:ln>
            <a:noFill/>
          </a:ln>
        </p:spPr>
      </p:pic>
      <p:sp>
        <p:nvSpPr>
          <p:cNvPr id="572" name="Google Shape;572;p83"/>
          <p:cNvSpPr/>
          <p:nvPr/>
        </p:nvSpPr>
        <p:spPr>
          <a:xfrm rot="10800000">
            <a:off x="7393501" y="3078915"/>
            <a:ext cx="75600" cy="91600"/>
          </a:xfrm>
          <a:prstGeom prst="ellipse">
            <a:avLst/>
          </a:prstGeom>
          <a:no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73" name="Google Shape;573;p83"/>
          <p:cNvSpPr/>
          <p:nvPr/>
        </p:nvSpPr>
        <p:spPr>
          <a:xfrm rot="10800000">
            <a:off x="3996573" y="4868457"/>
            <a:ext cx="75600" cy="91600"/>
          </a:xfrm>
          <a:prstGeom prst="ellipse">
            <a:avLst/>
          </a:prstGeom>
          <a:no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74" name="Google Shape;574;p83"/>
          <p:cNvSpPr/>
          <p:nvPr/>
        </p:nvSpPr>
        <p:spPr>
          <a:xfrm rot="10800000">
            <a:off x="2688959" y="5097359"/>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75" name="Google Shape;575;p83"/>
          <p:cNvSpPr txBox="1"/>
          <p:nvPr/>
        </p:nvSpPr>
        <p:spPr>
          <a:xfrm>
            <a:off x="5436917" y="4941360"/>
            <a:ext cx="9924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Dallas</a:t>
            </a:r>
            <a:endParaRPr sz="1500" dirty="0">
              <a:solidFill>
                <a:srgbClr val="000000"/>
              </a:solidFill>
              <a:latin typeface="Arial"/>
              <a:ea typeface="Arial"/>
              <a:cs typeface="Arial"/>
              <a:sym typeface="Arial"/>
            </a:endParaRPr>
          </a:p>
        </p:txBody>
      </p:sp>
      <p:sp>
        <p:nvSpPr>
          <p:cNvPr id="576" name="Google Shape;576;p83"/>
          <p:cNvSpPr txBox="1"/>
          <p:nvPr/>
        </p:nvSpPr>
        <p:spPr>
          <a:xfrm>
            <a:off x="6276665" y="5771635"/>
            <a:ext cx="12896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Houston</a:t>
            </a:r>
            <a:endParaRPr sz="1500" dirty="0">
              <a:solidFill>
                <a:srgbClr val="000000"/>
              </a:solidFill>
              <a:latin typeface="Arial"/>
              <a:ea typeface="Arial"/>
              <a:cs typeface="Arial"/>
              <a:sym typeface="Arial"/>
            </a:endParaRPr>
          </a:p>
        </p:txBody>
      </p:sp>
      <p:sp>
        <p:nvSpPr>
          <p:cNvPr id="577" name="Google Shape;577;p83"/>
          <p:cNvSpPr txBox="1"/>
          <p:nvPr/>
        </p:nvSpPr>
        <p:spPr>
          <a:xfrm>
            <a:off x="833755" y="4778785"/>
            <a:ext cx="17388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Los Angeles</a:t>
            </a:r>
            <a:endParaRPr sz="1500" dirty="0">
              <a:solidFill>
                <a:srgbClr val="000000"/>
              </a:solidFill>
              <a:latin typeface="Arial"/>
              <a:ea typeface="Arial"/>
              <a:cs typeface="Arial"/>
              <a:sym typeface="Arial"/>
            </a:endParaRPr>
          </a:p>
        </p:txBody>
      </p:sp>
      <p:sp>
        <p:nvSpPr>
          <p:cNvPr id="578" name="Google Shape;578;p83"/>
          <p:cNvSpPr txBox="1"/>
          <p:nvPr/>
        </p:nvSpPr>
        <p:spPr>
          <a:xfrm>
            <a:off x="5695079" y="3610831"/>
            <a:ext cx="12760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Chicago</a:t>
            </a:r>
            <a:endParaRPr sz="1500" dirty="0">
              <a:solidFill>
                <a:srgbClr val="000000"/>
              </a:solidFill>
              <a:latin typeface="Arial"/>
              <a:ea typeface="Arial"/>
              <a:cs typeface="Arial"/>
              <a:sym typeface="Arial"/>
            </a:endParaRPr>
          </a:p>
        </p:txBody>
      </p:sp>
      <p:sp>
        <p:nvSpPr>
          <p:cNvPr id="579" name="Google Shape;579;p83"/>
          <p:cNvSpPr txBox="1"/>
          <p:nvPr/>
        </p:nvSpPr>
        <p:spPr>
          <a:xfrm>
            <a:off x="7879635" y="3200300"/>
            <a:ext cx="20128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New York City</a:t>
            </a:r>
            <a:endParaRPr sz="1500" dirty="0">
              <a:solidFill>
                <a:srgbClr val="000000"/>
              </a:solidFill>
              <a:latin typeface="Arial"/>
              <a:ea typeface="Arial"/>
              <a:cs typeface="Arial"/>
              <a:sym typeface="Arial"/>
            </a:endParaRPr>
          </a:p>
        </p:txBody>
      </p:sp>
      <p:sp>
        <p:nvSpPr>
          <p:cNvPr id="580" name="Google Shape;580;p83"/>
          <p:cNvSpPr txBox="1"/>
          <p:nvPr/>
        </p:nvSpPr>
        <p:spPr>
          <a:xfrm>
            <a:off x="3938917" y="5512061"/>
            <a:ext cx="18100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San Antonio</a:t>
            </a:r>
            <a:endParaRPr sz="1500" dirty="0">
              <a:solidFill>
                <a:srgbClr val="000000"/>
              </a:solidFill>
              <a:latin typeface="Arial"/>
              <a:ea typeface="Arial"/>
              <a:cs typeface="Arial"/>
              <a:sym typeface="Arial"/>
            </a:endParaRPr>
          </a:p>
        </p:txBody>
      </p:sp>
      <p:sp>
        <p:nvSpPr>
          <p:cNvPr id="581" name="Google Shape;581;p83"/>
          <p:cNvSpPr txBox="1"/>
          <p:nvPr/>
        </p:nvSpPr>
        <p:spPr>
          <a:xfrm>
            <a:off x="1262372" y="5214395"/>
            <a:ext cx="15040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San Diego</a:t>
            </a:r>
            <a:endParaRPr sz="1500" dirty="0">
              <a:solidFill>
                <a:srgbClr val="000000"/>
              </a:solidFill>
              <a:latin typeface="Arial"/>
              <a:ea typeface="Arial"/>
              <a:cs typeface="Arial"/>
              <a:sym typeface="Arial"/>
            </a:endParaRPr>
          </a:p>
        </p:txBody>
      </p:sp>
      <p:sp>
        <p:nvSpPr>
          <p:cNvPr id="582" name="Google Shape;582;p83"/>
          <p:cNvSpPr txBox="1"/>
          <p:nvPr/>
        </p:nvSpPr>
        <p:spPr>
          <a:xfrm>
            <a:off x="9255345" y="3757828"/>
            <a:ext cx="17448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Philadelphia</a:t>
            </a:r>
            <a:endParaRPr sz="1500" dirty="0">
              <a:solidFill>
                <a:srgbClr val="000000"/>
              </a:solidFill>
              <a:latin typeface="Arial"/>
              <a:ea typeface="Arial"/>
              <a:cs typeface="Arial"/>
              <a:sym typeface="Arial"/>
            </a:endParaRPr>
          </a:p>
        </p:txBody>
      </p:sp>
      <p:sp>
        <p:nvSpPr>
          <p:cNvPr id="583" name="Google Shape;583;p83"/>
          <p:cNvSpPr txBox="1"/>
          <p:nvPr/>
        </p:nvSpPr>
        <p:spPr>
          <a:xfrm>
            <a:off x="3519080" y="4814677"/>
            <a:ext cx="18100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Phoenix</a:t>
            </a:r>
            <a:endParaRPr sz="1500" dirty="0">
              <a:solidFill>
                <a:srgbClr val="000000"/>
              </a:solidFill>
              <a:latin typeface="Arial"/>
              <a:ea typeface="Arial"/>
              <a:cs typeface="Arial"/>
              <a:sym typeface="Arial"/>
            </a:endParaRPr>
          </a:p>
        </p:txBody>
      </p:sp>
      <p:sp>
        <p:nvSpPr>
          <p:cNvPr id="584" name="Google Shape;584;p83"/>
          <p:cNvSpPr txBox="1"/>
          <p:nvPr/>
        </p:nvSpPr>
        <p:spPr>
          <a:xfrm>
            <a:off x="6220900" y="9117353"/>
            <a:ext cx="184800" cy="369200"/>
          </a:xfrm>
          <a:prstGeom prst="rect">
            <a:avLst/>
          </a:prstGeom>
          <a:noFill/>
          <a:ln>
            <a:noFill/>
          </a:ln>
        </p:spPr>
        <p:txBody>
          <a:bodyPr spcFirstLastPara="1" wrap="square" lIns="91431" tIns="45699" rIns="91431" bIns="45699" anchor="t" anchorCtr="0">
            <a:noAutofit/>
          </a:bodyPr>
          <a:lstStyle/>
          <a:p>
            <a:pPr>
              <a:buClr>
                <a:srgbClr val="000000"/>
              </a:buClr>
              <a:buSzPts val="1400"/>
            </a:pPr>
            <a:endParaRPr sz="1900" dirty="0">
              <a:solidFill>
                <a:srgbClr val="F8971D"/>
              </a:solidFill>
              <a:latin typeface="Arial"/>
              <a:ea typeface="Arial"/>
              <a:cs typeface="Arial"/>
              <a:sym typeface="Arial"/>
            </a:endParaRPr>
          </a:p>
        </p:txBody>
      </p:sp>
      <p:sp>
        <p:nvSpPr>
          <p:cNvPr id="585" name="Google Shape;585;p83"/>
          <p:cNvSpPr txBox="1"/>
          <p:nvPr/>
        </p:nvSpPr>
        <p:spPr>
          <a:xfrm>
            <a:off x="16513301" y="5009089"/>
            <a:ext cx="184800" cy="369200"/>
          </a:xfrm>
          <a:prstGeom prst="rect">
            <a:avLst/>
          </a:prstGeom>
          <a:noFill/>
          <a:ln>
            <a:noFill/>
          </a:ln>
        </p:spPr>
        <p:txBody>
          <a:bodyPr spcFirstLastPara="1" wrap="square" lIns="91431" tIns="45699" rIns="91431" bIns="45699" anchor="t" anchorCtr="0">
            <a:noAutofit/>
          </a:bodyPr>
          <a:lstStyle/>
          <a:p>
            <a:pPr>
              <a:buClr>
                <a:srgbClr val="000000"/>
              </a:buClr>
              <a:buSzPts val="1400"/>
            </a:pPr>
            <a:endParaRPr sz="1900" dirty="0">
              <a:solidFill>
                <a:srgbClr val="F8971D"/>
              </a:solidFill>
              <a:latin typeface="Arial"/>
              <a:ea typeface="Arial"/>
              <a:cs typeface="Arial"/>
              <a:sym typeface="Arial"/>
            </a:endParaRPr>
          </a:p>
        </p:txBody>
      </p:sp>
      <p:sp>
        <p:nvSpPr>
          <p:cNvPr id="586" name="Google Shape;586;p83"/>
          <p:cNvSpPr txBox="1">
            <a:spLocks noGrp="1"/>
          </p:cNvSpPr>
          <p:nvPr>
            <p:ph type="title" idx="4294967295"/>
          </p:nvPr>
        </p:nvSpPr>
        <p:spPr>
          <a:xfrm>
            <a:off x="328813" y="434000"/>
            <a:ext cx="10413200" cy="868000"/>
          </a:xfrm>
          <a:prstGeom prst="rect">
            <a:avLst/>
          </a:prstGeom>
          <a:noFill/>
          <a:ln>
            <a:noFill/>
          </a:ln>
        </p:spPr>
        <p:txBody>
          <a:bodyPr spcFirstLastPara="1" wrap="square" lIns="91431" tIns="45699" rIns="91431" bIns="45699" anchor="ctr" anchorCtr="0">
            <a:noAutofit/>
          </a:bodyPr>
          <a:lstStyle/>
          <a:p>
            <a:r>
              <a:rPr lang="en" dirty="0"/>
              <a:t>VESTA AND CALLWORKS PROTECTING OVER </a:t>
            </a:r>
            <a:br>
              <a:rPr lang="en" dirty="0"/>
            </a:br>
            <a:r>
              <a:rPr lang="en" b="1" dirty="0">
                <a:solidFill>
                  <a:srgbClr val="014F9B"/>
                </a:solidFill>
              </a:rPr>
              <a:t>200 MILLION </a:t>
            </a:r>
            <a:r>
              <a:rPr lang="en" b="1" dirty="0"/>
              <a:t>IN THE U.S.</a:t>
            </a:r>
            <a:endParaRPr dirty="0"/>
          </a:p>
        </p:txBody>
      </p:sp>
      <p:sp>
        <p:nvSpPr>
          <p:cNvPr id="587" name="Google Shape;587;p83"/>
          <p:cNvSpPr txBox="1"/>
          <p:nvPr/>
        </p:nvSpPr>
        <p:spPr>
          <a:xfrm>
            <a:off x="8406539" y="2709741"/>
            <a:ext cx="2012800" cy="369200"/>
          </a:xfrm>
          <a:prstGeom prst="rect">
            <a:avLst/>
          </a:prstGeom>
          <a:solidFill>
            <a:srgbClr val="007ABB">
              <a:alpha val="60000"/>
            </a:srgbClr>
          </a:solidFill>
          <a:ln w="12700" cap="flat" cmpd="sng">
            <a:solidFill>
              <a:srgbClr val="E7F0F7"/>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r>
              <a:rPr lang="en" sz="1900" dirty="0">
                <a:solidFill>
                  <a:srgbClr val="FFFFFF"/>
                </a:solidFill>
                <a:latin typeface="Arial Black"/>
                <a:ea typeface="Arial Black"/>
                <a:cs typeface="Arial Black"/>
                <a:sym typeface="Arial Black"/>
              </a:rPr>
              <a:t>Boston</a:t>
            </a:r>
            <a:endParaRPr sz="1500" dirty="0">
              <a:solidFill>
                <a:srgbClr val="000000"/>
              </a:solidFill>
              <a:latin typeface="Arial"/>
              <a:ea typeface="Arial"/>
              <a:cs typeface="Arial"/>
              <a:sym typeface="Arial"/>
            </a:endParaRPr>
          </a:p>
        </p:txBody>
      </p:sp>
      <p:sp>
        <p:nvSpPr>
          <p:cNvPr id="588" name="Google Shape;588;p83"/>
          <p:cNvSpPr/>
          <p:nvPr/>
        </p:nvSpPr>
        <p:spPr>
          <a:xfrm rot="10800000">
            <a:off x="2880969" y="5307700"/>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89" name="Google Shape;589;p83"/>
          <p:cNvSpPr/>
          <p:nvPr/>
        </p:nvSpPr>
        <p:spPr>
          <a:xfrm rot="10800000">
            <a:off x="3690925" y="5243764"/>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0" name="Google Shape;590;p83"/>
          <p:cNvSpPr/>
          <p:nvPr/>
        </p:nvSpPr>
        <p:spPr>
          <a:xfrm rot="10800000">
            <a:off x="6038100" y="5852973"/>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1" name="Google Shape;591;p83"/>
          <p:cNvSpPr/>
          <p:nvPr/>
        </p:nvSpPr>
        <p:spPr>
          <a:xfrm rot="10800000">
            <a:off x="5841685" y="5361227"/>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2" name="Google Shape;592;p83"/>
          <p:cNvSpPr/>
          <p:nvPr/>
        </p:nvSpPr>
        <p:spPr>
          <a:xfrm rot="10800000">
            <a:off x="7071765" y="3701335"/>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3" name="Google Shape;593;p83"/>
          <p:cNvSpPr/>
          <p:nvPr/>
        </p:nvSpPr>
        <p:spPr>
          <a:xfrm rot="10800000">
            <a:off x="10016460" y="3558325"/>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4" name="Google Shape;594;p83"/>
          <p:cNvSpPr/>
          <p:nvPr/>
        </p:nvSpPr>
        <p:spPr>
          <a:xfrm rot="10800000">
            <a:off x="10275045" y="3375445"/>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5" name="Google Shape;595;p83"/>
          <p:cNvSpPr/>
          <p:nvPr/>
        </p:nvSpPr>
        <p:spPr>
          <a:xfrm rot="10800000">
            <a:off x="10559213" y="2962691"/>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sp>
        <p:nvSpPr>
          <p:cNvPr id="596" name="Google Shape;596;p83"/>
          <p:cNvSpPr txBox="1"/>
          <p:nvPr/>
        </p:nvSpPr>
        <p:spPr>
          <a:xfrm>
            <a:off x="533400" y="5631477"/>
            <a:ext cx="2344000" cy="1188800"/>
          </a:xfrm>
          <a:prstGeom prst="rect">
            <a:avLst/>
          </a:prstGeom>
          <a:solidFill>
            <a:srgbClr val="014F9B"/>
          </a:solidFill>
          <a:ln w="12700" cap="flat" cmpd="sng">
            <a:solidFill>
              <a:srgbClr val="BFBFBF"/>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2000" dirty="0">
              <a:solidFill>
                <a:srgbClr val="FFFFFF"/>
              </a:solidFill>
              <a:latin typeface="Arial"/>
              <a:ea typeface="Arial"/>
              <a:cs typeface="Arial"/>
              <a:sym typeface="Arial"/>
            </a:endParaRPr>
          </a:p>
          <a:p>
            <a:pPr algn="ctr">
              <a:buClr>
                <a:srgbClr val="000000"/>
              </a:buClr>
              <a:buSzPts val="1400"/>
            </a:pPr>
            <a:r>
              <a:rPr lang="en" sz="1900" dirty="0">
                <a:solidFill>
                  <a:srgbClr val="FFFFFF"/>
                </a:solidFill>
                <a:latin typeface="Arial"/>
                <a:ea typeface="Arial"/>
                <a:cs typeface="Arial"/>
                <a:sym typeface="Arial"/>
              </a:rPr>
              <a:t>Serving </a:t>
            </a:r>
            <a:r>
              <a:rPr lang="en" sz="1900" dirty="0">
                <a:solidFill>
                  <a:srgbClr val="FFFFFF"/>
                </a:solidFill>
                <a:latin typeface="Arial Black"/>
                <a:ea typeface="Arial Black"/>
                <a:cs typeface="Arial Black"/>
                <a:sym typeface="Arial Black"/>
              </a:rPr>
              <a:t>9 </a:t>
            </a:r>
            <a:r>
              <a:rPr lang="en" sz="1900" dirty="0">
                <a:solidFill>
                  <a:srgbClr val="FFFFFF"/>
                </a:solidFill>
                <a:latin typeface="Arial"/>
                <a:ea typeface="Arial"/>
                <a:cs typeface="Arial"/>
                <a:sym typeface="Arial"/>
              </a:rPr>
              <a:t>of the </a:t>
            </a:r>
            <a:r>
              <a:rPr lang="en" sz="1900" dirty="0">
                <a:solidFill>
                  <a:srgbClr val="FFFFFF"/>
                </a:solidFill>
                <a:latin typeface="Arial Black"/>
                <a:ea typeface="Arial Black"/>
                <a:cs typeface="Arial Black"/>
                <a:sym typeface="Arial Black"/>
              </a:rPr>
              <a:t>10 </a:t>
            </a:r>
            <a:r>
              <a:rPr lang="en" sz="1900" dirty="0">
                <a:solidFill>
                  <a:srgbClr val="FFFFFF"/>
                </a:solidFill>
                <a:latin typeface="Arial"/>
                <a:ea typeface="Arial"/>
                <a:cs typeface="Arial"/>
                <a:sym typeface="Arial"/>
              </a:rPr>
              <a:t>largest cities in the U.S.</a:t>
            </a:r>
            <a:endParaRPr sz="1900" dirty="0">
              <a:solidFill>
                <a:srgbClr val="000000"/>
              </a:solidFill>
              <a:latin typeface="Arial"/>
              <a:ea typeface="Arial"/>
              <a:cs typeface="Arial"/>
              <a:sym typeface="Arial"/>
            </a:endParaRPr>
          </a:p>
          <a:p>
            <a:pPr algn="ctr">
              <a:buClr>
                <a:srgbClr val="000000"/>
              </a:buClr>
              <a:buSzPts val="1400"/>
            </a:pPr>
            <a:endParaRPr sz="2000" dirty="0">
              <a:solidFill>
                <a:srgbClr val="FFFFFF"/>
              </a:solidFill>
              <a:latin typeface="Arial"/>
              <a:ea typeface="Arial"/>
              <a:cs typeface="Arial"/>
              <a:sym typeface="Arial"/>
            </a:endParaRPr>
          </a:p>
        </p:txBody>
      </p:sp>
      <p:sp>
        <p:nvSpPr>
          <p:cNvPr id="597" name="Google Shape;597;p83"/>
          <p:cNvSpPr/>
          <p:nvPr/>
        </p:nvSpPr>
        <p:spPr>
          <a:xfrm rot="10800000">
            <a:off x="5535059" y="5958167"/>
            <a:ext cx="182800" cy="182800"/>
          </a:xfrm>
          <a:prstGeom prst="ellipse">
            <a:avLst/>
          </a:prstGeom>
          <a:solidFill>
            <a:srgbClr val="014F9B"/>
          </a:solidFill>
          <a:ln w="9525" cap="flat" cmpd="sng">
            <a:solidFill>
              <a:schemeClr val="dk1"/>
            </a:solidFill>
            <a:prstDash val="solid"/>
            <a:miter lim="800000"/>
            <a:headEnd type="none" w="sm" len="sm"/>
            <a:tailEnd type="none" w="sm" len="sm"/>
          </a:ln>
        </p:spPr>
        <p:txBody>
          <a:bodyPr spcFirstLastPara="1" wrap="square" lIns="91431" tIns="45699" rIns="91431" bIns="45699" anchor="ctr" anchorCtr="0">
            <a:noAutofit/>
          </a:bodyPr>
          <a:lstStyle/>
          <a:p>
            <a:pPr algn="ctr">
              <a:buClr>
                <a:srgbClr val="000000"/>
              </a:buClr>
              <a:buSzPts val="1400"/>
            </a:pPr>
            <a:endParaRPr sz="1900" b="1" dirty="0">
              <a:solidFill>
                <a:srgbClr val="F8971D"/>
              </a:solidFill>
              <a:latin typeface="Arial Black"/>
              <a:ea typeface="Arial Black"/>
              <a:cs typeface="Arial Black"/>
              <a:sym typeface="Arial Black"/>
            </a:endParaRPr>
          </a:p>
        </p:txBody>
      </p:sp>
      <p:pic>
        <p:nvPicPr>
          <p:cNvPr id="598" name="Google Shape;598;p83"/>
          <p:cNvPicPr preferRelativeResize="0"/>
          <p:nvPr/>
        </p:nvPicPr>
        <p:blipFill rotWithShape="1">
          <a:blip r:embed="rId4">
            <a:alphaModFix/>
          </a:blip>
          <a:srcRect/>
          <a:stretch/>
        </p:blipFill>
        <p:spPr>
          <a:xfrm>
            <a:off x="11661179" y="6322686"/>
            <a:ext cx="415343" cy="415343"/>
          </a:xfrm>
          <a:prstGeom prst="rect">
            <a:avLst/>
          </a:prstGeom>
          <a:noFill/>
          <a:ln>
            <a:noFill/>
          </a:ln>
        </p:spPr>
      </p:pic>
      <p:sp>
        <p:nvSpPr>
          <p:cNvPr id="599" name="Google Shape;599;p83"/>
          <p:cNvSpPr/>
          <p:nvPr/>
        </p:nvSpPr>
        <p:spPr>
          <a:xfrm>
            <a:off x="9266885" y="1442764"/>
            <a:ext cx="2855600" cy="1196000"/>
          </a:xfrm>
          <a:prstGeom prst="rect">
            <a:avLst/>
          </a:prstGeom>
          <a:solidFill>
            <a:srgbClr val="174583"/>
          </a:solidFill>
          <a:ln w="12700" cap="flat" cmpd="sng">
            <a:solidFill>
              <a:schemeClr val="lt1"/>
            </a:solidFill>
            <a:prstDash val="solid"/>
            <a:miter lim="800000"/>
            <a:headEnd type="none" w="sm" len="sm"/>
            <a:tailEnd type="none" w="sm" len="sm"/>
          </a:ln>
        </p:spPr>
        <p:txBody>
          <a:bodyPr spcFirstLastPara="1" wrap="square" lIns="91431" tIns="45699" rIns="91431" bIns="45699" anchor="ctr" anchorCtr="0">
            <a:noAutofit/>
          </a:bodyPr>
          <a:lstStyle/>
          <a:p>
            <a:pPr algn="ctr"/>
            <a:r>
              <a:rPr lang="en" sz="1900" dirty="0">
                <a:solidFill>
                  <a:schemeClr val="lt1"/>
                </a:solidFill>
                <a:latin typeface="Arial"/>
                <a:ea typeface="Arial"/>
                <a:cs typeface="Arial"/>
                <a:sym typeface="Arial"/>
              </a:rPr>
              <a:t>Serving </a:t>
            </a:r>
            <a:r>
              <a:rPr lang="en" sz="1900" b="1" dirty="0">
                <a:solidFill>
                  <a:schemeClr val="lt1"/>
                </a:solidFill>
                <a:latin typeface="Arial"/>
                <a:ea typeface="Arial"/>
                <a:cs typeface="Arial"/>
                <a:sym typeface="Arial"/>
              </a:rPr>
              <a:t>3,700 PSAPs </a:t>
            </a:r>
            <a:r>
              <a:rPr lang="en" sz="1900" dirty="0">
                <a:solidFill>
                  <a:schemeClr val="lt1"/>
                </a:solidFill>
                <a:latin typeface="Arial"/>
                <a:ea typeface="Arial"/>
                <a:cs typeface="Arial"/>
                <a:sym typeface="Arial"/>
              </a:rPr>
              <a:t>in the U.S. and over </a:t>
            </a:r>
            <a:r>
              <a:rPr lang="en" sz="1900" b="1" dirty="0">
                <a:solidFill>
                  <a:schemeClr val="lt1"/>
                </a:solidFill>
                <a:latin typeface="Arial"/>
                <a:ea typeface="Arial"/>
                <a:cs typeface="Arial"/>
                <a:sym typeface="Arial"/>
              </a:rPr>
              <a:t>21,000 Positions</a:t>
            </a:r>
            <a:endParaRPr sz="1900" b="1" dirty="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77"/>
                                        </p:tgtEl>
                                        <p:attrNameLst>
                                          <p:attrName>style.visibility</p:attrName>
                                        </p:attrNameLst>
                                      </p:cBhvr>
                                      <p:to>
                                        <p:strVal val="visible"/>
                                      </p:to>
                                    </p:set>
                                    <p:animEffect transition="in" filter="fade">
                                      <p:cBhvr>
                                        <p:cTn id="11" dur="500"/>
                                        <p:tgtEl>
                                          <p:spTgt spid="577"/>
                                        </p:tgtEl>
                                      </p:cBhvr>
                                    </p:animEffect>
                                  </p:childTnLst>
                                </p:cTn>
                              </p:par>
                              <p:par>
                                <p:cTn id="12" presetID="10" presetClass="entr" presetSubtype="0" fill="hold" nodeType="withEffect">
                                  <p:stCondLst>
                                    <p:cond delay="0"/>
                                  </p:stCondLst>
                                  <p:childTnLst>
                                    <p:set>
                                      <p:cBhvr>
                                        <p:cTn id="13" dur="1" fill="hold">
                                          <p:stCondLst>
                                            <p:cond delay="0"/>
                                          </p:stCondLst>
                                        </p:cTn>
                                        <p:tgtEl>
                                          <p:spTgt spid="574"/>
                                        </p:tgtEl>
                                        <p:attrNameLst>
                                          <p:attrName>style.visibility</p:attrName>
                                        </p:attrNameLst>
                                      </p:cBhvr>
                                      <p:to>
                                        <p:strVal val="visible"/>
                                      </p:to>
                                    </p:set>
                                    <p:animEffect transition="in" filter="fade">
                                      <p:cBhvr>
                                        <p:cTn id="14" dur="500"/>
                                        <p:tgtEl>
                                          <p:spTgt spid="574"/>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581"/>
                                        </p:tgtEl>
                                        <p:attrNameLst>
                                          <p:attrName>style.visibility</p:attrName>
                                        </p:attrNameLst>
                                      </p:cBhvr>
                                      <p:to>
                                        <p:strVal val="visible"/>
                                      </p:to>
                                    </p:set>
                                    <p:animEffect transition="in" filter="fade">
                                      <p:cBhvr>
                                        <p:cTn id="18" dur="500"/>
                                        <p:tgtEl>
                                          <p:spTgt spid="581"/>
                                        </p:tgtEl>
                                      </p:cBhvr>
                                    </p:animEffect>
                                  </p:childTnLst>
                                </p:cTn>
                              </p:par>
                              <p:par>
                                <p:cTn id="19" presetID="10" presetClass="entr" presetSubtype="0" fill="hold" nodeType="withEffect">
                                  <p:stCondLst>
                                    <p:cond delay="0"/>
                                  </p:stCondLst>
                                  <p:childTnLst>
                                    <p:set>
                                      <p:cBhvr>
                                        <p:cTn id="20" dur="1" fill="hold">
                                          <p:stCondLst>
                                            <p:cond delay="0"/>
                                          </p:stCondLst>
                                        </p:cTn>
                                        <p:tgtEl>
                                          <p:spTgt spid="588"/>
                                        </p:tgtEl>
                                        <p:attrNameLst>
                                          <p:attrName>style.visibility</p:attrName>
                                        </p:attrNameLst>
                                      </p:cBhvr>
                                      <p:to>
                                        <p:strVal val="visible"/>
                                      </p:to>
                                    </p:set>
                                    <p:animEffect transition="in" filter="fade">
                                      <p:cBhvr>
                                        <p:cTn id="21" dur="500"/>
                                        <p:tgtEl>
                                          <p:spTgt spid="58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89"/>
                                        </p:tgtEl>
                                        <p:attrNameLst>
                                          <p:attrName>style.visibility</p:attrName>
                                        </p:attrNameLst>
                                      </p:cBhvr>
                                      <p:to>
                                        <p:strVal val="visible"/>
                                      </p:to>
                                    </p:set>
                                    <p:animEffect transition="in" filter="fade">
                                      <p:cBhvr>
                                        <p:cTn id="25" dur="500"/>
                                        <p:tgtEl>
                                          <p:spTgt spid="589"/>
                                        </p:tgtEl>
                                      </p:cBhvr>
                                    </p:animEffect>
                                  </p:childTnLst>
                                </p:cTn>
                              </p:par>
                              <p:par>
                                <p:cTn id="26" presetID="10" presetClass="entr" presetSubtype="0" fill="hold" nodeType="withEffect">
                                  <p:stCondLst>
                                    <p:cond delay="0"/>
                                  </p:stCondLst>
                                  <p:childTnLst>
                                    <p:set>
                                      <p:cBhvr>
                                        <p:cTn id="27" dur="1" fill="hold">
                                          <p:stCondLst>
                                            <p:cond delay="0"/>
                                          </p:stCondLst>
                                        </p:cTn>
                                        <p:tgtEl>
                                          <p:spTgt spid="583"/>
                                        </p:tgtEl>
                                        <p:attrNameLst>
                                          <p:attrName>style.visibility</p:attrName>
                                        </p:attrNameLst>
                                      </p:cBhvr>
                                      <p:to>
                                        <p:strVal val="visible"/>
                                      </p:to>
                                    </p:set>
                                    <p:animEffect transition="in" filter="fade">
                                      <p:cBhvr>
                                        <p:cTn id="28" dur="500"/>
                                        <p:tgtEl>
                                          <p:spTgt spid="58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80"/>
                                        </p:tgtEl>
                                        <p:attrNameLst>
                                          <p:attrName>style.visibility</p:attrName>
                                        </p:attrNameLst>
                                      </p:cBhvr>
                                      <p:to>
                                        <p:strVal val="visible"/>
                                      </p:to>
                                    </p:set>
                                    <p:animEffect transition="in" filter="fade">
                                      <p:cBhvr>
                                        <p:cTn id="32" dur="500"/>
                                        <p:tgtEl>
                                          <p:spTgt spid="580"/>
                                        </p:tgtEl>
                                      </p:cBhvr>
                                    </p:animEffect>
                                  </p:childTnLst>
                                </p:cTn>
                              </p:par>
                              <p:par>
                                <p:cTn id="33" presetID="10" presetClass="entr" presetSubtype="0" fill="hold" nodeType="withEffect">
                                  <p:stCondLst>
                                    <p:cond delay="0"/>
                                  </p:stCondLst>
                                  <p:childTnLst>
                                    <p:set>
                                      <p:cBhvr>
                                        <p:cTn id="34" dur="1" fill="hold">
                                          <p:stCondLst>
                                            <p:cond delay="0"/>
                                          </p:stCondLst>
                                        </p:cTn>
                                        <p:tgtEl>
                                          <p:spTgt spid="597"/>
                                        </p:tgtEl>
                                        <p:attrNameLst>
                                          <p:attrName>style.visibility</p:attrName>
                                        </p:attrNameLst>
                                      </p:cBhvr>
                                      <p:to>
                                        <p:strVal val="visible"/>
                                      </p:to>
                                    </p:set>
                                    <p:animEffect transition="in" filter="fade">
                                      <p:cBhvr>
                                        <p:cTn id="35" dur="500"/>
                                        <p:tgtEl>
                                          <p:spTgt spid="597"/>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591"/>
                                        </p:tgtEl>
                                        <p:attrNameLst>
                                          <p:attrName>style.visibility</p:attrName>
                                        </p:attrNameLst>
                                      </p:cBhvr>
                                      <p:to>
                                        <p:strVal val="visible"/>
                                      </p:to>
                                    </p:set>
                                    <p:animEffect transition="in" filter="fade">
                                      <p:cBhvr>
                                        <p:cTn id="39" dur="500"/>
                                        <p:tgtEl>
                                          <p:spTgt spid="591"/>
                                        </p:tgtEl>
                                      </p:cBhvr>
                                    </p:animEffect>
                                  </p:childTnLst>
                                </p:cTn>
                              </p:par>
                              <p:par>
                                <p:cTn id="40" presetID="10" presetClass="entr" presetSubtype="0" fill="hold" nodeType="withEffect">
                                  <p:stCondLst>
                                    <p:cond delay="0"/>
                                  </p:stCondLst>
                                  <p:childTnLst>
                                    <p:set>
                                      <p:cBhvr>
                                        <p:cTn id="41" dur="1" fill="hold">
                                          <p:stCondLst>
                                            <p:cond delay="0"/>
                                          </p:stCondLst>
                                        </p:cTn>
                                        <p:tgtEl>
                                          <p:spTgt spid="575"/>
                                        </p:tgtEl>
                                        <p:attrNameLst>
                                          <p:attrName>style.visibility</p:attrName>
                                        </p:attrNameLst>
                                      </p:cBhvr>
                                      <p:to>
                                        <p:strVal val="visible"/>
                                      </p:to>
                                    </p:set>
                                    <p:animEffect transition="in" filter="fade">
                                      <p:cBhvr>
                                        <p:cTn id="42" dur="500"/>
                                        <p:tgtEl>
                                          <p:spTgt spid="575"/>
                                        </p:tgtEl>
                                      </p:cBhvr>
                                    </p:animEffect>
                                  </p:childTnLst>
                                </p:cTn>
                              </p:par>
                            </p:childTnLst>
                          </p:cTn>
                        </p:par>
                        <p:par>
                          <p:cTn id="43" fill="hold">
                            <p:stCondLst>
                              <p:cond delay="3500"/>
                            </p:stCondLst>
                            <p:childTnLst>
                              <p:par>
                                <p:cTn id="44" presetID="10" presetClass="entr" presetSubtype="0" fill="hold" nodeType="afterEffect">
                                  <p:stCondLst>
                                    <p:cond delay="250"/>
                                  </p:stCondLst>
                                  <p:childTnLst>
                                    <p:set>
                                      <p:cBhvr>
                                        <p:cTn id="45" dur="1" fill="hold">
                                          <p:stCondLst>
                                            <p:cond delay="0"/>
                                          </p:stCondLst>
                                        </p:cTn>
                                        <p:tgtEl>
                                          <p:spTgt spid="576"/>
                                        </p:tgtEl>
                                        <p:attrNameLst>
                                          <p:attrName>style.visibility</p:attrName>
                                        </p:attrNameLst>
                                      </p:cBhvr>
                                      <p:to>
                                        <p:strVal val="visible"/>
                                      </p:to>
                                    </p:set>
                                    <p:animEffect transition="in" filter="fade">
                                      <p:cBhvr>
                                        <p:cTn id="46" dur="500"/>
                                        <p:tgtEl>
                                          <p:spTgt spid="576"/>
                                        </p:tgtEl>
                                      </p:cBhvr>
                                    </p:animEffect>
                                  </p:childTnLst>
                                </p:cTn>
                              </p:par>
                              <p:par>
                                <p:cTn id="47" presetID="10" presetClass="entr" presetSubtype="0" fill="hold" nodeType="withEffect">
                                  <p:stCondLst>
                                    <p:cond delay="250"/>
                                  </p:stCondLst>
                                  <p:childTnLst>
                                    <p:set>
                                      <p:cBhvr>
                                        <p:cTn id="48" dur="1" fill="hold">
                                          <p:stCondLst>
                                            <p:cond delay="0"/>
                                          </p:stCondLst>
                                        </p:cTn>
                                        <p:tgtEl>
                                          <p:spTgt spid="590"/>
                                        </p:tgtEl>
                                        <p:attrNameLst>
                                          <p:attrName>style.visibility</p:attrName>
                                        </p:attrNameLst>
                                      </p:cBhvr>
                                      <p:to>
                                        <p:strVal val="visible"/>
                                      </p:to>
                                    </p:set>
                                    <p:animEffect transition="in" filter="fade">
                                      <p:cBhvr>
                                        <p:cTn id="49" dur="500"/>
                                        <p:tgtEl>
                                          <p:spTgt spid="590"/>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578"/>
                                        </p:tgtEl>
                                        <p:attrNameLst>
                                          <p:attrName>style.visibility</p:attrName>
                                        </p:attrNameLst>
                                      </p:cBhvr>
                                      <p:to>
                                        <p:strVal val="visible"/>
                                      </p:to>
                                    </p:set>
                                    <p:animEffect transition="in" filter="fade">
                                      <p:cBhvr>
                                        <p:cTn id="53" dur="500"/>
                                        <p:tgtEl>
                                          <p:spTgt spid="578"/>
                                        </p:tgtEl>
                                      </p:cBhvr>
                                    </p:animEffect>
                                  </p:childTnLst>
                                </p:cTn>
                              </p:par>
                              <p:par>
                                <p:cTn id="54" presetID="10" presetClass="entr" presetSubtype="0" fill="hold" nodeType="withEffect">
                                  <p:stCondLst>
                                    <p:cond delay="0"/>
                                  </p:stCondLst>
                                  <p:childTnLst>
                                    <p:set>
                                      <p:cBhvr>
                                        <p:cTn id="55" dur="1" fill="hold">
                                          <p:stCondLst>
                                            <p:cond delay="0"/>
                                          </p:stCondLst>
                                        </p:cTn>
                                        <p:tgtEl>
                                          <p:spTgt spid="592"/>
                                        </p:tgtEl>
                                        <p:attrNameLst>
                                          <p:attrName>style.visibility</p:attrName>
                                        </p:attrNameLst>
                                      </p:cBhvr>
                                      <p:to>
                                        <p:strVal val="visible"/>
                                      </p:to>
                                    </p:set>
                                    <p:animEffect transition="in" filter="fade">
                                      <p:cBhvr>
                                        <p:cTn id="56" dur="500"/>
                                        <p:tgtEl>
                                          <p:spTgt spid="592"/>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593"/>
                                        </p:tgtEl>
                                        <p:attrNameLst>
                                          <p:attrName>style.visibility</p:attrName>
                                        </p:attrNameLst>
                                      </p:cBhvr>
                                      <p:to>
                                        <p:strVal val="visible"/>
                                      </p:to>
                                    </p:set>
                                    <p:animEffect transition="in" filter="fade">
                                      <p:cBhvr>
                                        <p:cTn id="60" dur="500"/>
                                        <p:tgtEl>
                                          <p:spTgt spid="593"/>
                                        </p:tgtEl>
                                      </p:cBhvr>
                                    </p:animEffect>
                                  </p:childTnLst>
                                </p:cTn>
                              </p:par>
                              <p:par>
                                <p:cTn id="61" presetID="10" presetClass="entr" presetSubtype="0" fill="hold" nodeType="withEffect">
                                  <p:stCondLst>
                                    <p:cond delay="0"/>
                                  </p:stCondLst>
                                  <p:childTnLst>
                                    <p:set>
                                      <p:cBhvr>
                                        <p:cTn id="62" dur="1" fill="hold">
                                          <p:stCondLst>
                                            <p:cond delay="0"/>
                                          </p:stCondLst>
                                        </p:cTn>
                                        <p:tgtEl>
                                          <p:spTgt spid="582"/>
                                        </p:tgtEl>
                                        <p:attrNameLst>
                                          <p:attrName>style.visibility</p:attrName>
                                        </p:attrNameLst>
                                      </p:cBhvr>
                                      <p:to>
                                        <p:strVal val="visible"/>
                                      </p:to>
                                    </p:set>
                                    <p:animEffect transition="in" filter="fade">
                                      <p:cBhvr>
                                        <p:cTn id="63" dur="500"/>
                                        <p:tgtEl>
                                          <p:spTgt spid="582"/>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594"/>
                                        </p:tgtEl>
                                        <p:attrNameLst>
                                          <p:attrName>style.visibility</p:attrName>
                                        </p:attrNameLst>
                                      </p:cBhvr>
                                      <p:to>
                                        <p:strVal val="visible"/>
                                      </p:to>
                                    </p:set>
                                    <p:animEffect transition="in" filter="fade">
                                      <p:cBhvr>
                                        <p:cTn id="67" dur="500"/>
                                        <p:tgtEl>
                                          <p:spTgt spid="594"/>
                                        </p:tgtEl>
                                      </p:cBhvr>
                                    </p:animEffect>
                                  </p:childTnLst>
                                </p:cTn>
                              </p:par>
                              <p:par>
                                <p:cTn id="68" presetID="10" presetClass="entr" presetSubtype="0" fill="hold" nodeType="withEffect">
                                  <p:stCondLst>
                                    <p:cond delay="0"/>
                                  </p:stCondLst>
                                  <p:childTnLst>
                                    <p:set>
                                      <p:cBhvr>
                                        <p:cTn id="69" dur="1" fill="hold">
                                          <p:stCondLst>
                                            <p:cond delay="0"/>
                                          </p:stCondLst>
                                        </p:cTn>
                                        <p:tgtEl>
                                          <p:spTgt spid="579"/>
                                        </p:tgtEl>
                                        <p:attrNameLst>
                                          <p:attrName>style.visibility</p:attrName>
                                        </p:attrNameLst>
                                      </p:cBhvr>
                                      <p:to>
                                        <p:strVal val="visible"/>
                                      </p:to>
                                    </p:set>
                                    <p:animEffect transition="in" filter="fade">
                                      <p:cBhvr>
                                        <p:cTn id="70" dur="500"/>
                                        <p:tgtEl>
                                          <p:spTgt spid="579"/>
                                        </p:tgtEl>
                                      </p:cBhvr>
                                    </p:animEffect>
                                  </p:childTnLst>
                                </p:cTn>
                              </p:par>
                            </p:childTnLst>
                          </p:cTn>
                        </p:par>
                        <p:par>
                          <p:cTn id="71" fill="hold">
                            <p:stCondLst>
                              <p:cond delay="5500"/>
                            </p:stCondLst>
                            <p:childTnLst>
                              <p:par>
                                <p:cTn id="72" presetID="10" presetClass="entr" presetSubtype="0" fill="hold" nodeType="afterEffect">
                                  <p:stCondLst>
                                    <p:cond delay="0"/>
                                  </p:stCondLst>
                                  <p:childTnLst>
                                    <p:set>
                                      <p:cBhvr>
                                        <p:cTn id="73" dur="1" fill="hold">
                                          <p:stCondLst>
                                            <p:cond delay="0"/>
                                          </p:stCondLst>
                                        </p:cTn>
                                        <p:tgtEl>
                                          <p:spTgt spid="587"/>
                                        </p:tgtEl>
                                        <p:attrNameLst>
                                          <p:attrName>style.visibility</p:attrName>
                                        </p:attrNameLst>
                                      </p:cBhvr>
                                      <p:to>
                                        <p:strVal val="visible"/>
                                      </p:to>
                                    </p:set>
                                    <p:animEffect transition="in" filter="fade">
                                      <p:cBhvr>
                                        <p:cTn id="74" dur="500"/>
                                        <p:tgtEl>
                                          <p:spTgt spid="587"/>
                                        </p:tgtEl>
                                      </p:cBhvr>
                                    </p:animEffect>
                                  </p:childTnLst>
                                </p:cTn>
                              </p:par>
                              <p:par>
                                <p:cTn id="75" presetID="10" presetClass="entr" presetSubtype="0" fill="hold" nodeType="withEffect">
                                  <p:stCondLst>
                                    <p:cond delay="0"/>
                                  </p:stCondLst>
                                  <p:childTnLst>
                                    <p:set>
                                      <p:cBhvr>
                                        <p:cTn id="76" dur="1" fill="hold">
                                          <p:stCondLst>
                                            <p:cond delay="0"/>
                                          </p:stCondLst>
                                        </p:cTn>
                                        <p:tgtEl>
                                          <p:spTgt spid="595"/>
                                        </p:tgtEl>
                                        <p:attrNameLst>
                                          <p:attrName>style.visibility</p:attrName>
                                        </p:attrNameLst>
                                      </p:cBhvr>
                                      <p:to>
                                        <p:strVal val="visible"/>
                                      </p:to>
                                    </p:set>
                                    <p:animEffect transition="in" filter="fade">
                                      <p:cBhvr>
                                        <p:cTn id="77" dur="500"/>
                                        <p:tgtEl>
                                          <p:spTgt spid="595"/>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598"/>
                                        </p:tgtEl>
                                        <p:attrNameLst>
                                          <p:attrName>style.visibility</p:attrName>
                                        </p:attrNameLst>
                                      </p:cBhvr>
                                      <p:to>
                                        <p:strVal val="visible"/>
                                      </p:to>
                                    </p:set>
                                    <p:animEffect transition="in" filter="fade">
                                      <p:cBhvr>
                                        <p:cTn id="81" dur="5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 xmlns:a16="http://schemas.microsoft.com/office/drawing/2014/main" id="{C24B0B95-9E04-4BD6-8CFD-4FCDC6E6EF21}"/>
              </a:ext>
            </a:extLst>
          </p:cNvPr>
          <p:cNvSpPr/>
          <p:nvPr/>
        </p:nvSpPr>
        <p:spPr>
          <a:xfrm>
            <a:off x="7130405" y="1829492"/>
            <a:ext cx="4833276" cy="4502728"/>
          </a:xfrm>
          <a:prstGeom prst="rect">
            <a:avLst/>
          </a:prstGeom>
          <a:gradFill>
            <a:gsLst>
              <a:gs pos="58000">
                <a:schemeClr val="bg1">
                  <a:alpha val="0"/>
                </a:schemeClr>
              </a:gs>
              <a:gs pos="0">
                <a:schemeClr val="bg1">
                  <a:alpha val="2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2" name="Rectangle 61">
            <a:extLst>
              <a:ext uri="{FF2B5EF4-FFF2-40B4-BE49-F238E27FC236}">
                <a16:creationId xmlns="" xmlns:a16="http://schemas.microsoft.com/office/drawing/2014/main" id="{C24B0B95-9E04-4BD6-8CFD-4FCDC6E6EF21}"/>
              </a:ext>
            </a:extLst>
          </p:cNvPr>
          <p:cNvSpPr/>
          <p:nvPr/>
        </p:nvSpPr>
        <p:spPr>
          <a:xfrm>
            <a:off x="341816" y="1866066"/>
            <a:ext cx="6612970" cy="4466154"/>
          </a:xfrm>
          <a:prstGeom prst="rect">
            <a:avLst/>
          </a:prstGeom>
          <a:gradFill>
            <a:gsLst>
              <a:gs pos="58000">
                <a:schemeClr val="bg1">
                  <a:alpha val="0"/>
                </a:schemeClr>
              </a:gs>
              <a:gs pos="0">
                <a:schemeClr val="bg1">
                  <a:alpha val="2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aphicFrame>
        <p:nvGraphicFramePr>
          <p:cNvPr id="70" name="Object 69" hidden="1"/>
          <p:cNvGraphicFramePr>
            <a:graphicFrameLocks noChangeAspect="1"/>
          </p:cNvGraphicFramePr>
          <p:nvPr/>
        </p:nvGraphicFramePr>
        <p:xfrm>
          <a:off x="1587" y="1588"/>
          <a:ext cx="1587" cy="1587"/>
        </p:xfrm>
        <a:graphic>
          <a:graphicData uri="http://schemas.openxmlformats.org/presentationml/2006/ole">
            <p:oleObj spid="_x0000_s50184" name="think-cell Slide" r:id="rId4" imgW="360" imgH="360" progId="">
              <p:embed/>
            </p:oleObj>
          </a:graphicData>
        </a:graphic>
      </p:graphicFrame>
      <p:sp>
        <p:nvSpPr>
          <p:cNvPr id="67" name="Rectangle 66" hidden="1"/>
          <p:cNvSpPr/>
          <p:nvPr>
            <p:custDataLst>
              <p:tags r:id="rId2"/>
            </p:custDataLst>
          </p:nvPr>
        </p:nvSpPr>
        <p:spPr bwMode="auto">
          <a:xfrm>
            <a:off x="0" y="0"/>
            <a:ext cx="158750" cy="158750"/>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dirty="0">
              <a:sym typeface="+mn-lt"/>
            </a:endParaRPr>
          </a:p>
        </p:txBody>
      </p:sp>
      <p:sp>
        <p:nvSpPr>
          <p:cNvPr id="42" name="Title 1">
            <a:extLst>
              <a:ext uri="{FF2B5EF4-FFF2-40B4-BE49-F238E27FC236}">
                <a16:creationId xmlns="" xmlns:a16="http://schemas.microsoft.com/office/drawing/2014/main" id="{39233683-716B-473B-9B1E-FDF6506BDF7F}"/>
              </a:ext>
            </a:extLst>
          </p:cNvPr>
          <p:cNvSpPr>
            <a:spLocks noGrp="1"/>
          </p:cNvSpPr>
          <p:nvPr>
            <p:ph type="title"/>
          </p:nvPr>
        </p:nvSpPr>
        <p:spPr>
          <a:xfrm>
            <a:off x="329184" y="124968"/>
            <a:ext cx="11530584" cy="941832"/>
          </a:xfrm>
        </p:spPr>
        <p:txBody>
          <a:bodyPr/>
          <a:lstStyle/>
          <a:p>
            <a:pPr lvl="0" indent="-190500"/>
            <a:r>
              <a:rPr lang="en-US" dirty="0" smtClean="0">
                <a:sym typeface="Arial Narrow"/>
              </a:rPr>
              <a:t>Avigilon | PROFILE</a:t>
            </a:r>
            <a:endParaRPr lang="en" dirty="0"/>
          </a:p>
        </p:txBody>
      </p:sp>
      <p:sp>
        <p:nvSpPr>
          <p:cNvPr id="45" name="TextBox 44">
            <a:extLst>
              <a:ext uri="{FF2B5EF4-FFF2-40B4-BE49-F238E27FC236}">
                <a16:creationId xmlns="" xmlns:a16="http://schemas.microsoft.com/office/drawing/2014/main" id="{1C576FEB-E000-4541-800F-0B21268B67B2}"/>
              </a:ext>
            </a:extLst>
          </p:cNvPr>
          <p:cNvSpPr txBox="1"/>
          <p:nvPr/>
        </p:nvSpPr>
        <p:spPr>
          <a:xfrm>
            <a:off x="341813" y="966315"/>
            <a:ext cx="6612972" cy="863177"/>
          </a:xfrm>
          <a:prstGeom prst="rect">
            <a:avLst/>
          </a:prstGeom>
          <a:solidFill>
            <a:schemeClr val="tx1"/>
          </a:solidFill>
        </p:spPr>
        <p:txBody>
          <a:bodyPr wrap="square" lIns="0" tIns="0" rIns="0" bIns="0" rtlCol="0" anchor="ctr">
            <a:noAutofit/>
          </a:bodyPr>
          <a:lstStyle/>
          <a:p>
            <a:pPr lvl="0" indent="-127000" algn="ctr">
              <a:buClr>
                <a:srgbClr val="000000"/>
              </a:buClr>
              <a:buSzPts val="2000"/>
            </a:pPr>
            <a:r>
              <a:rPr lang="en-US" sz="2000" b="1" cap="all" dirty="0">
                <a:solidFill>
                  <a:schemeClr val="bg2"/>
                </a:solidFill>
                <a:latin typeface="Arial" panose="020B0604020202020204" pitchFamily="34" charset="0"/>
                <a:cs typeface="Arial" panose="020B0604020202020204" pitchFamily="34" charset="0"/>
              </a:rPr>
              <a:t>overview</a:t>
            </a:r>
            <a:endParaRPr lang="en-US" sz="2400" b="1" cap="all" dirty="0">
              <a:solidFill>
                <a:schemeClr val="bg2"/>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 xmlns:a16="http://schemas.microsoft.com/office/drawing/2014/main" id="{4C2CB31B-14FC-4A06-B9E7-33990F6AD34F}"/>
              </a:ext>
            </a:extLst>
          </p:cNvPr>
          <p:cNvSpPr txBox="1"/>
          <p:nvPr/>
        </p:nvSpPr>
        <p:spPr>
          <a:xfrm>
            <a:off x="7130405" y="966315"/>
            <a:ext cx="4840508" cy="863177"/>
          </a:xfrm>
          <a:prstGeom prst="rect">
            <a:avLst/>
          </a:prstGeom>
          <a:solidFill>
            <a:schemeClr val="tx1"/>
          </a:solidFill>
        </p:spPr>
        <p:txBody>
          <a:bodyPr wrap="square" lIns="0" tIns="0" rIns="0" bIns="0" rtlCol="0" anchor="ctr">
            <a:noAutofit/>
          </a:bodyPr>
          <a:lstStyle/>
          <a:p>
            <a:pPr lvl="0" indent="-127000" algn="ctr">
              <a:buClr>
                <a:srgbClr val="000000"/>
              </a:buClr>
              <a:buSzPts val="2000"/>
            </a:pPr>
            <a:r>
              <a:rPr lang="en-US" sz="2000" b="1" cap="all" dirty="0" smtClean="0">
                <a:solidFill>
                  <a:schemeClr val="bg2"/>
                </a:solidFill>
                <a:latin typeface="Arial" panose="020B0604020202020204" pitchFamily="34" charset="0"/>
                <a:cs typeface="Arial" panose="020B0604020202020204" pitchFamily="34" charset="0"/>
              </a:rPr>
              <a:t>Solutions</a:t>
            </a:r>
            <a:endParaRPr lang="en-US" sz="2400" b="1" cap="all" dirty="0">
              <a:solidFill>
                <a:schemeClr val="bg2"/>
              </a:solidFill>
              <a:latin typeface="Arial" panose="020B0604020202020204" pitchFamily="34" charset="0"/>
              <a:cs typeface="Arial" panose="020B0604020202020204" pitchFamily="34" charset="0"/>
            </a:endParaRPr>
          </a:p>
        </p:txBody>
      </p:sp>
      <p:grpSp>
        <p:nvGrpSpPr>
          <p:cNvPr id="15" name="Group 14" hidden="1">
            <a:extLst>
              <a:ext uri="{FF2B5EF4-FFF2-40B4-BE49-F238E27FC236}">
                <a16:creationId xmlns="" xmlns:a16="http://schemas.microsoft.com/office/drawing/2014/main" id="{D4D04003-EDF6-401A-91B0-A485ED85CD20}"/>
              </a:ext>
            </a:extLst>
          </p:cNvPr>
          <p:cNvGrpSpPr/>
          <p:nvPr/>
        </p:nvGrpSpPr>
        <p:grpSpPr>
          <a:xfrm>
            <a:off x="329184" y="780391"/>
            <a:ext cx="11528621" cy="5431426"/>
            <a:chOff x="329184" y="780391"/>
            <a:chExt cx="11528621" cy="5431426"/>
          </a:xfrm>
        </p:grpSpPr>
        <p:sp>
          <p:nvSpPr>
            <p:cNvPr id="47" name="Rectangle 46">
              <a:extLst>
                <a:ext uri="{FF2B5EF4-FFF2-40B4-BE49-F238E27FC236}">
                  <a16:creationId xmlns="" xmlns:a16="http://schemas.microsoft.com/office/drawing/2014/main" id="{CBEF5A65-577D-412D-93FD-30C73D9EF283}"/>
                </a:ext>
              </a:extLst>
            </p:cNvPr>
            <p:cNvSpPr/>
            <p:nvPr/>
          </p:nvSpPr>
          <p:spPr>
            <a:xfrm>
              <a:off x="341814" y="966315"/>
              <a:ext cx="11515991" cy="50595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 xmlns:a16="http://schemas.microsoft.com/office/drawing/2014/main" id="{6345C3ED-B6BE-4740-AAAF-95C823761EB1}"/>
                </a:ext>
              </a:extLst>
            </p:cNvPr>
            <p:cNvSpPr/>
            <p:nvPr/>
          </p:nvSpPr>
          <p:spPr>
            <a:xfrm rot="5400000">
              <a:off x="790729" y="318846"/>
              <a:ext cx="185923" cy="110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 xmlns:a16="http://schemas.microsoft.com/office/drawing/2014/main" id="{8488D8E1-BF98-4B85-BF23-FE223E3089CF}"/>
                </a:ext>
              </a:extLst>
            </p:cNvPr>
            <p:cNvSpPr/>
            <p:nvPr/>
          </p:nvSpPr>
          <p:spPr>
            <a:xfrm rot="5400000">
              <a:off x="790729" y="5564349"/>
              <a:ext cx="185923" cy="110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 xmlns:a16="http://schemas.microsoft.com/office/drawing/2014/main" id="{C905A090-0791-40BC-B2F0-274CCCD82EDE}"/>
                </a:ext>
              </a:extLst>
            </p:cNvPr>
            <p:cNvSpPr/>
            <p:nvPr/>
          </p:nvSpPr>
          <p:spPr>
            <a:xfrm rot="5400000">
              <a:off x="790729" y="1367947"/>
              <a:ext cx="185923" cy="11090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1" name="Picture 80">
            <a:extLst>
              <a:ext uri="{FF2B5EF4-FFF2-40B4-BE49-F238E27FC236}">
                <a16:creationId xmlns="" xmlns:a16="http://schemas.microsoft.com/office/drawing/2014/main" id="{BF4AFC3A-1AE8-4A46-81C6-9C7CBF20607B}"/>
              </a:ext>
            </a:extLst>
          </p:cNvPr>
          <p:cNvPicPr>
            <a:picLocks noChangeAspect="1"/>
          </p:cNvPicPr>
          <p:nvPr/>
        </p:nvPicPr>
        <p:blipFill>
          <a:blip r:embed="rId5" cstate="screen">
            <a:extLst>
              <a:ext uri="{BEBA8EAE-BF5A-486C-A8C5-ECC9F3942E4B}">
                <a14:imgProps xmlns="" xmlns:a14="http://schemas.microsoft.com/office/drawing/2010/main">
                  <a14:imgLayer r:embed="rId8">
                    <a14:imgEffect>
                      <a14:brightnessContrast bright="-100000"/>
                    </a14:imgEffect>
                  </a14:imgLayer>
                </a14:imgProps>
              </a:ext>
              <a:ext uri="{28A0092B-C50C-407E-A947-70E740481C1C}">
                <a14:useLocalDpi xmlns="" xmlns:a14="http://schemas.microsoft.com/office/drawing/2010/main"/>
              </a:ext>
            </a:extLst>
          </a:blip>
          <a:stretch>
            <a:fillRect/>
          </a:stretch>
        </p:blipFill>
        <p:spPr>
          <a:xfrm>
            <a:off x="2366629" y="4487757"/>
            <a:ext cx="564721" cy="447732"/>
          </a:xfrm>
          <a:prstGeom prst="rect">
            <a:avLst/>
          </a:prstGeom>
        </p:spPr>
      </p:pic>
      <p:sp>
        <p:nvSpPr>
          <p:cNvPr id="82" name="TextBox 81">
            <a:extLst>
              <a:ext uri="{FF2B5EF4-FFF2-40B4-BE49-F238E27FC236}">
                <a16:creationId xmlns="" xmlns:a16="http://schemas.microsoft.com/office/drawing/2014/main" id="{C0512BD5-803D-4B81-A792-435BB9AA49F4}"/>
              </a:ext>
            </a:extLst>
          </p:cNvPr>
          <p:cNvSpPr txBox="1"/>
          <p:nvPr/>
        </p:nvSpPr>
        <p:spPr>
          <a:xfrm>
            <a:off x="2098825" y="5011343"/>
            <a:ext cx="1160942" cy="246221"/>
          </a:xfrm>
          <a:prstGeom prst="rect">
            <a:avLst/>
          </a:prstGeom>
          <a:noFill/>
        </p:spPr>
        <p:txBody>
          <a:bodyPr wrap="square" rtlCol="0">
            <a:spAutoFit/>
          </a:bodyPr>
          <a:lstStyle/>
          <a:p>
            <a:pPr algn="ctr"/>
            <a:r>
              <a:rPr lang="en-US" sz="1000" b="1" dirty="0">
                <a:solidFill>
                  <a:schemeClr val="bg1"/>
                </a:solidFill>
                <a:latin typeface="Arial Narrow" panose="020B0606020202030204" pitchFamily="34" charset="0"/>
                <a:ea typeface="Univers LT 67 CondensedBold" charset="0"/>
                <a:cs typeface="Arial" pitchFamily="34" charset="0"/>
              </a:rPr>
              <a:t>CAMERAS</a:t>
            </a:r>
          </a:p>
        </p:txBody>
      </p:sp>
      <p:pic>
        <p:nvPicPr>
          <p:cNvPr id="84" name="Picture 83">
            <a:extLst>
              <a:ext uri="{FF2B5EF4-FFF2-40B4-BE49-F238E27FC236}">
                <a16:creationId xmlns="" xmlns:a16="http://schemas.microsoft.com/office/drawing/2014/main" id="{C56A3040-D5F8-40E0-9899-8DF3F0A397D2}"/>
              </a:ext>
            </a:extLst>
          </p:cNvPr>
          <p:cNvPicPr>
            <a:picLocks noChangeAspect="1"/>
          </p:cNvPicPr>
          <p:nvPr/>
        </p:nvPicPr>
        <p:blipFill>
          <a:blip r:embed="rId9" cstate="screen">
            <a:extLst>
              <a:ext uri="{BEBA8EAE-BF5A-486C-A8C5-ECC9F3942E4B}">
                <a14:imgProps xmlns="" xmlns:a14="http://schemas.microsoft.com/office/drawing/2010/main">
                  <a14:imgLayer r:embed="rId10">
                    <a14:imgEffect>
                      <a14:brightnessContrast bright="-100000"/>
                    </a14:imgEffect>
                  </a14:imgLayer>
                </a14:imgProps>
              </a:ext>
              <a:ext uri="{28A0092B-C50C-407E-A947-70E740481C1C}">
                <a14:useLocalDpi xmlns="" xmlns:a14="http://schemas.microsoft.com/office/drawing/2010/main"/>
              </a:ext>
            </a:extLst>
          </a:blip>
          <a:stretch>
            <a:fillRect/>
          </a:stretch>
        </p:blipFill>
        <p:spPr>
          <a:xfrm>
            <a:off x="6101410" y="4484451"/>
            <a:ext cx="388954" cy="453701"/>
          </a:xfrm>
          <a:prstGeom prst="rect">
            <a:avLst/>
          </a:prstGeom>
        </p:spPr>
      </p:pic>
      <p:sp>
        <p:nvSpPr>
          <p:cNvPr id="85" name="TextBox 84">
            <a:extLst>
              <a:ext uri="{FF2B5EF4-FFF2-40B4-BE49-F238E27FC236}">
                <a16:creationId xmlns="" xmlns:a16="http://schemas.microsoft.com/office/drawing/2014/main" id="{54B3563F-BE4C-4DEF-9305-E85C5EE41D03}"/>
              </a:ext>
            </a:extLst>
          </p:cNvPr>
          <p:cNvSpPr txBox="1"/>
          <p:nvPr/>
        </p:nvSpPr>
        <p:spPr>
          <a:xfrm>
            <a:off x="5666739" y="5011343"/>
            <a:ext cx="1300040" cy="246221"/>
          </a:xfrm>
          <a:prstGeom prst="rect">
            <a:avLst/>
          </a:prstGeom>
          <a:noFill/>
        </p:spPr>
        <p:txBody>
          <a:bodyPr wrap="square" rtlCol="0">
            <a:spAutoFit/>
          </a:bodyPr>
          <a:lstStyle/>
          <a:p>
            <a:pPr algn="ctr"/>
            <a:r>
              <a:rPr lang="en-US" sz="1000" b="1" dirty="0">
                <a:solidFill>
                  <a:schemeClr val="bg1"/>
                </a:solidFill>
                <a:latin typeface="Arial Narrow" panose="020B0606020202030204" pitchFamily="34" charset="0"/>
                <a:ea typeface="Univers LT 67 CondensedBold" charset="0"/>
                <a:cs typeface="Arial" pitchFamily="34" charset="0"/>
              </a:rPr>
              <a:t>STORAGE</a:t>
            </a:r>
          </a:p>
        </p:txBody>
      </p:sp>
      <p:sp>
        <p:nvSpPr>
          <p:cNvPr id="88" name="TextBox 87">
            <a:extLst>
              <a:ext uri="{FF2B5EF4-FFF2-40B4-BE49-F238E27FC236}">
                <a16:creationId xmlns="" xmlns:a16="http://schemas.microsoft.com/office/drawing/2014/main" id="{36AB28F8-B2DE-49F7-B6C2-B0726AA784FC}"/>
              </a:ext>
            </a:extLst>
          </p:cNvPr>
          <p:cNvSpPr txBox="1"/>
          <p:nvPr/>
        </p:nvSpPr>
        <p:spPr>
          <a:xfrm>
            <a:off x="3122968" y="5011343"/>
            <a:ext cx="1538062" cy="215444"/>
          </a:xfrm>
          <a:prstGeom prst="rect">
            <a:avLst/>
          </a:prstGeom>
          <a:noFill/>
        </p:spPr>
        <p:txBody>
          <a:bodyPr wrap="square" rtlCol="0">
            <a:spAutoFit/>
          </a:bodyPr>
          <a:lstStyle/>
          <a:p>
            <a:pPr algn="ctr">
              <a:lnSpc>
                <a:spcPct val="80000"/>
              </a:lnSpc>
            </a:pPr>
            <a:r>
              <a:rPr lang="en-US" sz="1000" b="1" dirty="0" smtClean="0">
                <a:solidFill>
                  <a:schemeClr val="bg1"/>
                </a:solidFill>
                <a:latin typeface="Arial Narrow" panose="020B0606020202030204" pitchFamily="34" charset="0"/>
                <a:ea typeface="Univers LT 67 CondensedBold" charset="0"/>
                <a:cs typeface="Arial" pitchFamily="34" charset="0"/>
              </a:rPr>
              <a:t>VIDEO ANALYTICS</a:t>
            </a:r>
            <a:endParaRPr lang="en-US" sz="1000" b="1" dirty="0">
              <a:solidFill>
                <a:schemeClr val="bg1"/>
              </a:solidFill>
              <a:latin typeface="Arial Narrow" panose="020B0606020202030204" pitchFamily="34" charset="0"/>
              <a:ea typeface="Univers LT 67 CondensedBold" charset="0"/>
              <a:cs typeface="Arial" pitchFamily="34" charset="0"/>
            </a:endParaRPr>
          </a:p>
        </p:txBody>
      </p:sp>
      <p:sp>
        <p:nvSpPr>
          <p:cNvPr id="94" name="Rectangle 93">
            <a:extLst>
              <a:ext uri="{FF2B5EF4-FFF2-40B4-BE49-F238E27FC236}">
                <a16:creationId xmlns="" xmlns:a16="http://schemas.microsoft.com/office/drawing/2014/main" id="{6E6820EC-6ECB-4660-BCB5-23031DEBC601}"/>
              </a:ext>
            </a:extLst>
          </p:cNvPr>
          <p:cNvSpPr/>
          <p:nvPr/>
        </p:nvSpPr>
        <p:spPr>
          <a:xfrm>
            <a:off x="2174756" y="2015415"/>
            <a:ext cx="3972002" cy="46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238125" lvl="1">
              <a:buClrTx/>
              <a:tabLst/>
            </a:pPr>
            <a:r>
              <a:rPr lang="en-US" sz="1600" dirty="0">
                <a:solidFill>
                  <a:schemeClr val="bg1"/>
                </a:solidFill>
                <a:latin typeface="Arial Narrow" panose="020B0606020202030204" pitchFamily="34" charset="0"/>
                <a:ea typeface="Univers LT 47 CondensedLt" charset="0"/>
                <a:cs typeface="Arial" pitchFamily="34" charset="0"/>
                <a:sym typeface="Roboto Condensed"/>
              </a:rPr>
              <a:t>Founded 2004, Public 2011</a:t>
            </a:r>
          </a:p>
        </p:txBody>
      </p:sp>
      <p:sp>
        <p:nvSpPr>
          <p:cNvPr id="95" name="TextBox 94">
            <a:extLst>
              <a:ext uri="{FF2B5EF4-FFF2-40B4-BE49-F238E27FC236}">
                <a16:creationId xmlns="" xmlns:a16="http://schemas.microsoft.com/office/drawing/2014/main" id="{B6C44FE2-ACC0-45AF-A3B4-979061F9B338}"/>
              </a:ext>
            </a:extLst>
          </p:cNvPr>
          <p:cNvSpPr txBox="1"/>
          <p:nvPr/>
        </p:nvSpPr>
        <p:spPr>
          <a:xfrm>
            <a:off x="406654" y="2015415"/>
            <a:ext cx="1768101" cy="462677"/>
          </a:xfrm>
          <a:prstGeom prst="rect">
            <a:avLst/>
          </a:prstGeom>
          <a:solidFill>
            <a:schemeClr val="bg1"/>
          </a:solidFill>
        </p:spPr>
        <p:txBody>
          <a:bodyPr wrap="square" rtlCol="0" anchor="ctr">
            <a:noAutofit/>
          </a:bodyPr>
          <a:lstStyle/>
          <a:p>
            <a:pPr lvl="0" indent="-127000" algn="ctr">
              <a:buClr>
                <a:srgbClr val="000000"/>
              </a:buClr>
              <a:buSzPts val="2000"/>
            </a:pPr>
            <a:r>
              <a:rPr lang="en-US" sz="1600" b="1" cap="all" dirty="0">
                <a:solidFill>
                  <a:schemeClr val="bg2"/>
                </a:solidFill>
                <a:latin typeface="Arial Narrow" panose="020B0606020202030204" pitchFamily="34" charset="0"/>
              </a:rPr>
              <a:t>company</a:t>
            </a:r>
            <a:endParaRPr lang="en" sz="1600" b="1" cap="all" dirty="0">
              <a:solidFill>
                <a:schemeClr val="bg2"/>
              </a:solidFill>
              <a:latin typeface="Arial Narrow" panose="020B0606020202030204" pitchFamily="34" charset="0"/>
            </a:endParaRPr>
          </a:p>
        </p:txBody>
      </p:sp>
      <p:grpSp>
        <p:nvGrpSpPr>
          <p:cNvPr id="96" name="Group 95">
            <a:extLst>
              <a:ext uri="{FF2B5EF4-FFF2-40B4-BE49-F238E27FC236}">
                <a16:creationId xmlns="" xmlns:a16="http://schemas.microsoft.com/office/drawing/2014/main" id="{053D2BDD-9713-49A7-9974-90E77B732991}"/>
              </a:ext>
            </a:extLst>
          </p:cNvPr>
          <p:cNvGrpSpPr/>
          <p:nvPr/>
        </p:nvGrpSpPr>
        <p:grpSpPr>
          <a:xfrm>
            <a:off x="406654" y="2531834"/>
            <a:ext cx="6013398" cy="618990"/>
            <a:chOff x="328932" y="2015415"/>
            <a:chExt cx="6013398" cy="462677"/>
          </a:xfrm>
        </p:grpSpPr>
        <p:sp>
          <p:nvSpPr>
            <p:cNvPr id="97" name="Rectangle 96">
              <a:extLst>
                <a:ext uri="{FF2B5EF4-FFF2-40B4-BE49-F238E27FC236}">
                  <a16:creationId xmlns="" xmlns:a16="http://schemas.microsoft.com/office/drawing/2014/main" id="{405D9B0C-6E62-4927-8246-AC9B1FBA679A}"/>
                </a:ext>
              </a:extLst>
            </p:cNvPr>
            <p:cNvSpPr/>
            <p:nvPr/>
          </p:nvSpPr>
          <p:spPr>
            <a:xfrm>
              <a:off x="2097034" y="2015415"/>
              <a:ext cx="4245296" cy="46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238125" lvl="1">
                <a:buClrTx/>
                <a:tabLst/>
              </a:pPr>
              <a:r>
                <a:rPr lang="en-US" sz="1600" dirty="0">
                  <a:solidFill>
                    <a:schemeClr val="bg1"/>
                  </a:solidFill>
                  <a:latin typeface="Arial Narrow" panose="020B0606020202030204" pitchFamily="34" charset="0"/>
                  <a:ea typeface="Univers LT 47 CondensedLt" charset="0"/>
                  <a:cs typeface="Arial" pitchFamily="34" charset="0"/>
                  <a:sym typeface="Roboto Condensed"/>
                </a:rPr>
                <a:t>HQ: </a:t>
              </a:r>
              <a:r>
                <a:rPr lang="en-US" sz="1600" dirty="0" smtClean="0">
                  <a:solidFill>
                    <a:schemeClr val="bg1"/>
                  </a:solidFill>
                  <a:latin typeface="Arial Narrow" panose="020B0606020202030204" pitchFamily="34" charset="0"/>
                  <a:ea typeface="Univers LT 47 CondensedLt" charset="0"/>
                  <a:cs typeface="Arial" pitchFamily="34" charset="0"/>
                  <a:sym typeface="Roboto Condensed"/>
                </a:rPr>
                <a:t>Vancouver, BC; </a:t>
              </a:r>
              <a:r>
                <a:rPr lang="en-US" sz="1600" dirty="0">
                  <a:solidFill>
                    <a:schemeClr val="bg1"/>
                  </a:solidFill>
                  <a:latin typeface="Arial Narrow" panose="020B0606020202030204" pitchFamily="34" charset="0"/>
                  <a:ea typeface="Univers LT 47 CondensedLt" charset="0"/>
                  <a:cs typeface="Arial" pitchFamily="34" charset="0"/>
                  <a:sym typeface="Roboto Condensed"/>
                </a:rPr>
                <a:t>US HQ: </a:t>
              </a:r>
              <a:r>
                <a:rPr lang="en-US" sz="1600" dirty="0" smtClean="0">
                  <a:solidFill>
                    <a:schemeClr val="bg1"/>
                  </a:solidFill>
                  <a:latin typeface="Arial Narrow" panose="020B0606020202030204" pitchFamily="34" charset="0"/>
                  <a:ea typeface="Univers LT 47 CondensedLt" charset="0"/>
                  <a:cs typeface="Arial" pitchFamily="34" charset="0"/>
                  <a:sym typeface="Roboto Condensed"/>
                </a:rPr>
                <a:t>Dallas, TX</a:t>
              </a:r>
              <a:endParaRPr lang="en-US" sz="1600" dirty="0">
                <a:solidFill>
                  <a:schemeClr val="bg1"/>
                </a:solidFill>
                <a:latin typeface="Arial Narrow" panose="020B0606020202030204" pitchFamily="34" charset="0"/>
                <a:ea typeface="Univers LT 47 CondensedLt" charset="0"/>
                <a:cs typeface="Arial" pitchFamily="34" charset="0"/>
                <a:sym typeface="Roboto Condensed"/>
              </a:endParaRPr>
            </a:p>
            <a:p>
              <a:pPr marL="238125" lvl="1">
                <a:buClrTx/>
                <a:tabLst/>
              </a:pPr>
              <a:r>
                <a:rPr lang="en-US" sz="1600" dirty="0">
                  <a:solidFill>
                    <a:schemeClr val="bg1"/>
                  </a:solidFill>
                  <a:latin typeface="Arial Narrow" panose="020B0606020202030204" pitchFamily="34" charset="0"/>
                  <a:ea typeface="Univers LT 47 CondensedLt" charset="0"/>
                  <a:cs typeface="Arial" pitchFamily="34" charset="0"/>
                  <a:sym typeface="Roboto Condensed"/>
                </a:rPr>
                <a:t>Mfg: </a:t>
              </a:r>
              <a:r>
                <a:rPr lang="en-US" sz="1600" dirty="0" smtClean="0">
                  <a:solidFill>
                    <a:schemeClr val="bg1"/>
                  </a:solidFill>
                  <a:latin typeface="Arial Narrow" panose="020B0606020202030204" pitchFamily="34" charset="0"/>
                  <a:ea typeface="Univers LT 47 CondensedLt" charset="0"/>
                  <a:cs typeface="Arial" pitchFamily="34" charset="0"/>
                  <a:sym typeface="Roboto Condensed"/>
                </a:rPr>
                <a:t>Richmond, BC &amp; Plano, TX</a:t>
              </a:r>
              <a:endParaRPr lang="en-US" sz="1600" dirty="0">
                <a:solidFill>
                  <a:schemeClr val="bg1"/>
                </a:solidFill>
                <a:latin typeface="Arial Narrow" panose="020B0606020202030204" pitchFamily="34" charset="0"/>
                <a:ea typeface="Univers LT 47 CondensedLt" charset="0"/>
                <a:cs typeface="Arial" pitchFamily="34" charset="0"/>
                <a:sym typeface="Roboto Condensed"/>
              </a:endParaRPr>
            </a:p>
          </p:txBody>
        </p:sp>
        <p:sp>
          <p:nvSpPr>
            <p:cNvPr id="98" name="TextBox 97">
              <a:extLst>
                <a:ext uri="{FF2B5EF4-FFF2-40B4-BE49-F238E27FC236}">
                  <a16:creationId xmlns="" xmlns:a16="http://schemas.microsoft.com/office/drawing/2014/main" id="{869B510B-6483-4425-97EF-7B467B8261A8}"/>
                </a:ext>
              </a:extLst>
            </p:cNvPr>
            <p:cNvSpPr txBox="1"/>
            <p:nvPr/>
          </p:nvSpPr>
          <p:spPr>
            <a:xfrm>
              <a:off x="328932" y="2015415"/>
              <a:ext cx="1768101" cy="462677"/>
            </a:xfrm>
            <a:prstGeom prst="rect">
              <a:avLst/>
            </a:prstGeom>
            <a:solidFill>
              <a:schemeClr val="bg1"/>
            </a:solidFill>
          </p:spPr>
          <p:txBody>
            <a:bodyPr wrap="square" rtlCol="0" anchor="ctr">
              <a:noAutofit/>
            </a:bodyPr>
            <a:lstStyle/>
            <a:p>
              <a:pPr lvl="0" indent="-127000" algn="ctr">
                <a:buClr>
                  <a:srgbClr val="000000"/>
                </a:buClr>
                <a:buSzPts val="2000"/>
              </a:pPr>
              <a:r>
                <a:rPr lang="en-US" sz="1600" b="1" cap="all" dirty="0">
                  <a:solidFill>
                    <a:schemeClr val="bg2"/>
                  </a:solidFill>
                  <a:latin typeface="Arial Narrow" panose="020B0606020202030204" pitchFamily="34" charset="0"/>
                </a:rPr>
                <a:t>Locations</a:t>
              </a:r>
              <a:endParaRPr lang="en" sz="1600" b="1" cap="all" dirty="0">
                <a:solidFill>
                  <a:schemeClr val="bg2"/>
                </a:solidFill>
                <a:latin typeface="Arial Narrow" panose="020B0606020202030204" pitchFamily="34" charset="0"/>
              </a:endParaRPr>
            </a:p>
          </p:txBody>
        </p:sp>
      </p:grpSp>
      <p:grpSp>
        <p:nvGrpSpPr>
          <p:cNvPr id="99" name="Group 98">
            <a:extLst>
              <a:ext uri="{FF2B5EF4-FFF2-40B4-BE49-F238E27FC236}">
                <a16:creationId xmlns="" xmlns:a16="http://schemas.microsoft.com/office/drawing/2014/main" id="{84C0E384-1753-4321-A589-D2385A1AEE3C}"/>
              </a:ext>
            </a:extLst>
          </p:cNvPr>
          <p:cNvGrpSpPr/>
          <p:nvPr/>
        </p:nvGrpSpPr>
        <p:grpSpPr>
          <a:xfrm>
            <a:off x="406654" y="3205452"/>
            <a:ext cx="6311780" cy="462677"/>
            <a:chOff x="328932" y="2015415"/>
            <a:chExt cx="6311780" cy="462677"/>
          </a:xfrm>
        </p:grpSpPr>
        <p:sp>
          <p:nvSpPr>
            <p:cNvPr id="100" name="Rectangle 99">
              <a:extLst>
                <a:ext uri="{FF2B5EF4-FFF2-40B4-BE49-F238E27FC236}">
                  <a16:creationId xmlns="" xmlns:a16="http://schemas.microsoft.com/office/drawing/2014/main" id="{52463491-AFA4-428D-BE2E-AF878DC08D89}"/>
                </a:ext>
              </a:extLst>
            </p:cNvPr>
            <p:cNvSpPr/>
            <p:nvPr/>
          </p:nvSpPr>
          <p:spPr>
            <a:xfrm>
              <a:off x="2097033" y="2015415"/>
              <a:ext cx="4543679" cy="462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238125" lvl="1">
                <a:buClrTx/>
                <a:tabLst/>
              </a:pPr>
              <a:r>
                <a:rPr lang="en-US" sz="1600" dirty="0" smtClean="0">
                  <a:solidFill>
                    <a:schemeClr val="bg1"/>
                  </a:solidFill>
                  <a:latin typeface="Arial Narrow" panose="020B0606020202030204" pitchFamily="34" charset="0"/>
                  <a:ea typeface="Univers LT 47 CondensedLt" charset="0"/>
                  <a:cs typeface="Arial" pitchFamily="34" charset="0"/>
                  <a:sym typeface="Roboto Condensed"/>
                </a:rPr>
                <a:t>1,100</a:t>
              </a:r>
              <a:endParaRPr lang="en-US" sz="1600" dirty="0">
                <a:solidFill>
                  <a:schemeClr val="bg1"/>
                </a:solidFill>
                <a:latin typeface="Arial Narrow" panose="020B0606020202030204" pitchFamily="34" charset="0"/>
                <a:ea typeface="Univers LT 47 CondensedLt" charset="0"/>
                <a:cs typeface="Arial" pitchFamily="34" charset="0"/>
                <a:sym typeface="Roboto Condensed"/>
              </a:endParaRPr>
            </a:p>
          </p:txBody>
        </p:sp>
        <p:sp>
          <p:nvSpPr>
            <p:cNvPr id="101" name="TextBox 100">
              <a:extLst>
                <a:ext uri="{FF2B5EF4-FFF2-40B4-BE49-F238E27FC236}">
                  <a16:creationId xmlns="" xmlns:a16="http://schemas.microsoft.com/office/drawing/2014/main" id="{2F76DE21-24C9-40EB-BFD0-246FF5793603}"/>
                </a:ext>
              </a:extLst>
            </p:cNvPr>
            <p:cNvSpPr txBox="1"/>
            <p:nvPr/>
          </p:nvSpPr>
          <p:spPr>
            <a:xfrm>
              <a:off x="328932" y="2015415"/>
              <a:ext cx="1768101" cy="462677"/>
            </a:xfrm>
            <a:prstGeom prst="rect">
              <a:avLst/>
            </a:prstGeom>
            <a:solidFill>
              <a:schemeClr val="bg1"/>
            </a:solidFill>
          </p:spPr>
          <p:txBody>
            <a:bodyPr wrap="square" rtlCol="0" anchor="ctr">
              <a:noAutofit/>
            </a:bodyPr>
            <a:lstStyle/>
            <a:p>
              <a:pPr lvl="0" indent="-127000" algn="ctr">
                <a:buClr>
                  <a:srgbClr val="000000"/>
                </a:buClr>
                <a:buSzPts val="2000"/>
              </a:pPr>
              <a:r>
                <a:rPr lang="en-US" sz="1600" b="1" cap="all" dirty="0">
                  <a:solidFill>
                    <a:schemeClr val="bg2"/>
                  </a:solidFill>
                  <a:latin typeface="Arial Narrow" panose="020B0606020202030204" pitchFamily="34" charset="0"/>
                </a:rPr>
                <a:t>Employees</a:t>
              </a:r>
              <a:endParaRPr lang="en" sz="1600" b="1" cap="all" dirty="0">
                <a:solidFill>
                  <a:schemeClr val="bg2"/>
                </a:solidFill>
                <a:latin typeface="Arial Narrow" panose="020B0606020202030204" pitchFamily="34" charset="0"/>
              </a:endParaRPr>
            </a:p>
          </p:txBody>
        </p:sp>
      </p:grpSp>
      <p:sp>
        <p:nvSpPr>
          <p:cNvPr id="103" name="Rectangle 102">
            <a:extLst>
              <a:ext uri="{FF2B5EF4-FFF2-40B4-BE49-F238E27FC236}">
                <a16:creationId xmlns="" xmlns:a16="http://schemas.microsoft.com/office/drawing/2014/main" id="{99BF58C3-AEC7-4A76-A860-64DD11726407}"/>
              </a:ext>
            </a:extLst>
          </p:cNvPr>
          <p:cNvSpPr/>
          <p:nvPr/>
        </p:nvSpPr>
        <p:spPr>
          <a:xfrm>
            <a:off x="2174756" y="3728274"/>
            <a:ext cx="3972002" cy="621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182880" bIns="0" rtlCol="0" anchor="ctr"/>
          <a:lstStyle/>
          <a:p>
            <a:pPr marL="238125" lvl="1">
              <a:buClrTx/>
              <a:tabLst/>
            </a:pPr>
            <a:r>
              <a:rPr lang="en-US" sz="1600" b="1" dirty="0" smtClean="0">
                <a:solidFill>
                  <a:schemeClr val="bg1"/>
                </a:solidFill>
                <a:latin typeface="Arial Narrow" panose="020B0606020202030204" pitchFamily="34" charset="0"/>
                <a:ea typeface="Univers LT 47 CondensedLt" charset="0"/>
                <a:cs typeface="Arial" pitchFamily="34" charset="0"/>
                <a:sym typeface="Roboto Condensed"/>
              </a:rPr>
              <a:t>750+</a:t>
            </a:r>
            <a:r>
              <a:rPr lang="en-US" sz="1600" dirty="0" smtClean="0">
                <a:solidFill>
                  <a:schemeClr val="bg1"/>
                </a:solidFill>
                <a:latin typeface="Arial Narrow" panose="020B0606020202030204" pitchFamily="34" charset="0"/>
                <a:ea typeface="Univers LT 47 CondensedLt" charset="0"/>
                <a:cs typeface="Arial" pitchFamily="34" charset="0"/>
                <a:sym typeface="Roboto Condensed"/>
              </a:rPr>
              <a:t> Patents</a:t>
            </a:r>
            <a:endParaRPr lang="en-US" sz="1600" dirty="0">
              <a:solidFill>
                <a:schemeClr val="bg1"/>
              </a:solidFill>
              <a:latin typeface="Arial Narrow" panose="020B0606020202030204" pitchFamily="34" charset="0"/>
              <a:ea typeface="Univers LT 47 CondensedLt" charset="0"/>
              <a:cs typeface="Arial" pitchFamily="34" charset="0"/>
              <a:sym typeface="Roboto Condensed"/>
            </a:endParaRPr>
          </a:p>
          <a:p>
            <a:pPr marL="238125" lvl="1">
              <a:buClrTx/>
              <a:tabLst/>
            </a:pPr>
            <a:r>
              <a:rPr lang="en-US" sz="1600" b="1" dirty="0" smtClean="0">
                <a:solidFill>
                  <a:schemeClr val="bg1"/>
                </a:solidFill>
                <a:latin typeface="Arial Narrow" panose="020B0606020202030204" pitchFamily="34" charset="0"/>
                <a:ea typeface="Univers LT 47 CondensedLt" charset="0"/>
                <a:cs typeface="Arial" pitchFamily="34" charset="0"/>
                <a:sym typeface="Roboto Condensed"/>
              </a:rPr>
              <a:t>15+</a:t>
            </a:r>
            <a:r>
              <a:rPr lang="en-US" sz="1600" dirty="0" smtClean="0">
                <a:solidFill>
                  <a:schemeClr val="bg1"/>
                </a:solidFill>
                <a:latin typeface="Arial Narrow" panose="020B0606020202030204" pitchFamily="34" charset="0"/>
                <a:ea typeface="Univers LT 47 CondensedLt" charset="0"/>
                <a:cs typeface="Arial" pitchFamily="34" charset="0"/>
                <a:sym typeface="Roboto Condensed"/>
              </a:rPr>
              <a:t> Licensees</a:t>
            </a:r>
            <a:endParaRPr lang="en-US" sz="1600" dirty="0">
              <a:solidFill>
                <a:schemeClr val="bg1"/>
              </a:solidFill>
              <a:latin typeface="Arial Narrow" panose="020B0606020202030204" pitchFamily="34" charset="0"/>
              <a:ea typeface="Univers LT 47 CondensedLt" charset="0"/>
              <a:cs typeface="Arial" pitchFamily="34" charset="0"/>
              <a:sym typeface="Roboto Condensed"/>
            </a:endParaRPr>
          </a:p>
        </p:txBody>
      </p:sp>
      <p:sp>
        <p:nvSpPr>
          <p:cNvPr id="104" name="TextBox 103">
            <a:extLst>
              <a:ext uri="{FF2B5EF4-FFF2-40B4-BE49-F238E27FC236}">
                <a16:creationId xmlns="" xmlns:a16="http://schemas.microsoft.com/office/drawing/2014/main" id="{360583DF-16F2-4269-8BB0-0E3BAB285350}"/>
              </a:ext>
            </a:extLst>
          </p:cNvPr>
          <p:cNvSpPr txBox="1"/>
          <p:nvPr/>
        </p:nvSpPr>
        <p:spPr>
          <a:xfrm>
            <a:off x="406654" y="3728274"/>
            <a:ext cx="1768101" cy="621792"/>
          </a:xfrm>
          <a:prstGeom prst="rect">
            <a:avLst/>
          </a:prstGeom>
          <a:solidFill>
            <a:schemeClr val="bg1"/>
          </a:solidFill>
        </p:spPr>
        <p:txBody>
          <a:bodyPr wrap="square" rtlCol="0" anchor="ctr">
            <a:noAutofit/>
          </a:bodyPr>
          <a:lstStyle/>
          <a:p>
            <a:pPr lvl="0" indent="-127000" algn="ctr">
              <a:buClr>
                <a:srgbClr val="000000"/>
              </a:buClr>
              <a:buSzPts val="2000"/>
            </a:pPr>
            <a:r>
              <a:rPr lang="en-US" sz="1600" b="1" cap="all" dirty="0">
                <a:solidFill>
                  <a:schemeClr val="bg2"/>
                </a:solidFill>
                <a:latin typeface="Arial Narrow" panose="020B0606020202030204" pitchFamily="34" charset="0"/>
              </a:rPr>
              <a:t>Intellectual property</a:t>
            </a:r>
            <a:endParaRPr lang="en" sz="1600" b="1" cap="all" dirty="0">
              <a:solidFill>
                <a:schemeClr val="bg2"/>
              </a:solidFill>
              <a:latin typeface="Arial Narrow" panose="020B0606020202030204" pitchFamily="34" charset="0"/>
            </a:endParaRPr>
          </a:p>
        </p:txBody>
      </p:sp>
      <p:sp>
        <p:nvSpPr>
          <p:cNvPr id="105" name="TextBox 104">
            <a:extLst>
              <a:ext uri="{FF2B5EF4-FFF2-40B4-BE49-F238E27FC236}">
                <a16:creationId xmlns="" xmlns:a16="http://schemas.microsoft.com/office/drawing/2014/main" id="{E7FC58EF-1393-4F73-87FE-7E61BCD46CCB}"/>
              </a:ext>
            </a:extLst>
          </p:cNvPr>
          <p:cNvSpPr txBox="1"/>
          <p:nvPr/>
        </p:nvSpPr>
        <p:spPr>
          <a:xfrm>
            <a:off x="406654" y="4403389"/>
            <a:ext cx="1768101" cy="956012"/>
          </a:xfrm>
          <a:prstGeom prst="rect">
            <a:avLst/>
          </a:prstGeom>
          <a:solidFill>
            <a:schemeClr val="bg1"/>
          </a:solidFill>
        </p:spPr>
        <p:txBody>
          <a:bodyPr wrap="square" rtlCol="0" anchor="ctr">
            <a:noAutofit/>
          </a:bodyPr>
          <a:lstStyle/>
          <a:p>
            <a:pPr lvl="0" indent="-127000" algn="ctr">
              <a:buClr>
                <a:srgbClr val="000000"/>
              </a:buClr>
              <a:buSzPts val="2000"/>
            </a:pPr>
            <a:r>
              <a:rPr lang="en-US" sz="1600" b="1" cap="all" dirty="0">
                <a:solidFill>
                  <a:schemeClr val="bg2"/>
                </a:solidFill>
                <a:latin typeface="Arial Narrow" panose="020B0606020202030204" pitchFamily="34" charset="0"/>
              </a:rPr>
              <a:t>Solutions portfolio</a:t>
            </a:r>
            <a:endParaRPr lang="en" sz="1600" b="1" cap="all" dirty="0">
              <a:solidFill>
                <a:schemeClr val="bg2"/>
              </a:solidFill>
              <a:latin typeface="Arial Narrow" panose="020B0606020202030204" pitchFamily="34" charset="0"/>
            </a:endParaRPr>
          </a:p>
        </p:txBody>
      </p:sp>
      <p:cxnSp>
        <p:nvCxnSpPr>
          <p:cNvPr id="12" name="Straight Connector 11">
            <a:extLst>
              <a:ext uri="{FF2B5EF4-FFF2-40B4-BE49-F238E27FC236}">
                <a16:creationId xmlns="" xmlns:a16="http://schemas.microsoft.com/office/drawing/2014/main" id="{87303ECD-CC0F-4B0B-96DD-A8F9FDCA316B}"/>
              </a:ext>
            </a:extLst>
          </p:cNvPr>
          <p:cNvCxnSpPr/>
          <p:nvPr/>
        </p:nvCxnSpPr>
        <p:spPr>
          <a:xfrm>
            <a:off x="376632" y="2498188"/>
            <a:ext cx="7013750" cy="0"/>
          </a:xfrm>
          <a:prstGeom prst="line">
            <a:avLst/>
          </a:prstGeom>
          <a:ln w="730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 xmlns:a16="http://schemas.microsoft.com/office/drawing/2014/main" id="{24AAAF13-7EB6-4911-8217-56C10CEB602E}"/>
              </a:ext>
            </a:extLst>
          </p:cNvPr>
          <p:cNvCxnSpPr/>
          <p:nvPr/>
        </p:nvCxnSpPr>
        <p:spPr>
          <a:xfrm>
            <a:off x="376632" y="3177117"/>
            <a:ext cx="7013750" cy="0"/>
          </a:xfrm>
          <a:prstGeom prst="line">
            <a:avLst/>
          </a:prstGeom>
          <a:ln w="730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1D3DA043-3718-44AA-AB75-991CF7D6F398}"/>
              </a:ext>
            </a:extLst>
          </p:cNvPr>
          <p:cNvCxnSpPr/>
          <p:nvPr/>
        </p:nvCxnSpPr>
        <p:spPr>
          <a:xfrm>
            <a:off x="376632" y="3690064"/>
            <a:ext cx="7013750" cy="0"/>
          </a:xfrm>
          <a:prstGeom prst="line">
            <a:avLst/>
          </a:prstGeom>
          <a:ln w="73025">
            <a:solidFill>
              <a:schemeClr val="bg2"/>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 xmlns:a16="http://schemas.microsoft.com/office/drawing/2014/main" id="{05FFFF43-C80F-42E0-8D99-1D6BE76282DB}"/>
              </a:ext>
            </a:extLst>
          </p:cNvPr>
          <p:cNvSpPr txBox="1"/>
          <p:nvPr/>
        </p:nvSpPr>
        <p:spPr>
          <a:xfrm>
            <a:off x="11206763" y="2268536"/>
            <a:ext cx="547959" cy="338554"/>
          </a:xfrm>
          <a:prstGeom prst="rect">
            <a:avLst/>
          </a:prstGeom>
          <a:noFill/>
        </p:spPr>
        <p:txBody>
          <a:bodyPr wrap="square" rtlCol="0">
            <a:spAutoFit/>
          </a:bodyPr>
          <a:lstStyle/>
          <a:p>
            <a:pPr algn="ctr"/>
            <a:r>
              <a:rPr lang="en-US" sz="1600" b="1" dirty="0">
                <a:solidFill>
                  <a:srgbClr val="FFFEFE"/>
                </a:solidFill>
                <a:latin typeface="Arial Narrow" panose="020B0606020202030204" pitchFamily="34" charset="0"/>
                <a:ea typeface="Univers LT 67 CondensedBold" charset="0"/>
                <a:cs typeface="Arial" pitchFamily="34" charset="0"/>
              </a:rPr>
              <a:t>x</a:t>
            </a:r>
          </a:p>
        </p:txBody>
      </p:sp>
      <p:sp>
        <p:nvSpPr>
          <p:cNvPr id="119" name="TextBox 118">
            <a:extLst>
              <a:ext uri="{FF2B5EF4-FFF2-40B4-BE49-F238E27FC236}">
                <a16:creationId xmlns="" xmlns:a16="http://schemas.microsoft.com/office/drawing/2014/main" id="{3EF80906-6F0C-435A-A525-4CEA9A7390AB}"/>
              </a:ext>
            </a:extLst>
          </p:cNvPr>
          <p:cNvSpPr txBox="1"/>
          <p:nvPr/>
        </p:nvSpPr>
        <p:spPr>
          <a:xfrm>
            <a:off x="10465588" y="2804559"/>
            <a:ext cx="585856" cy="338554"/>
          </a:xfrm>
          <a:prstGeom prst="rect">
            <a:avLst/>
          </a:prstGeom>
          <a:noFill/>
        </p:spPr>
        <p:txBody>
          <a:bodyPr wrap="square" rtlCol="0">
            <a:spAutoFit/>
          </a:bodyPr>
          <a:lstStyle/>
          <a:p>
            <a:pPr algn="ctr"/>
            <a:r>
              <a:rPr lang="en-US" sz="1600" b="1" dirty="0">
                <a:solidFill>
                  <a:srgbClr val="FFFEFE"/>
                </a:solidFill>
                <a:latin typeface="Arial Narrow" panose="020B0606020202030204" pitchFamily="34" charset="0"/>
                <a:ea typeface="Univers LT 67 CondensedBold" charset="0"/>
                <a:cs typeface="Arial" pitchFamily="34" charset="0"/>
              </a:rPr>
              <a:t>x</a:t>
            </a:r>
          </a:p>
        </p:txBody>
      </p:sp>
      <p:pic>
        <p:nvPicPr>
          <p:cNvPr id="144" name="Picture 143"/>
          <p:cNvPicPr>
            <a:picLocks noChangeAspect="1"/>
          </p:cNvPicPr>
          <p:nvPr/>
        </p:nvPicPr>
        <p:blipFill>
          <a:blip r:embed="rId11">
            <a:biLevel thresh="75000"/>
            <a:extLst>
              <a:ext uri="{28A0092B-C50C-407E-A947-70E740481C1C}">
                <a14:useLocalDpi xmlns="" xmlns:a14="http://schemas.microsoft.com/office/drawing/2010/main" val="0"/>
              </a:ext>
            </a:extLst>
          </a:blip>
          <a:stretch>
            <a:fillRect/>
          </a:stretch>
        </p:blipFill>
        <p:spPr>
          <a:xfrm>
            <a:off x="3606556" y="4450207"/>
            <a:ext cx="515551" cy="515551"/>
          </a:xfrm>
          <a:prstGeom prst="rect">
            <a:avLst/>
          </a:prstGeom>
        </p:spPr>
      </p:pic>
      <p:pic>
        <p:nvPicPr>
          <p:cNvPr id="60" name="Picture 59"/>
          <p:cNvPicPr>
            <a:picLocks noChangeAspect="1"/>
          </p:cNvPicPr>
          <p:nvPr/>
        </p:nvPicPr>
        <p:blipFill>
          <a:blip r:embed="rId12" cstate="screen">
            <a:biLevel thresh="50000"/>
            <a:extLst>
              <a:ext uri="{28A0092B-C50C-407E-A947-70E740481C1C}">
                <a14:useLocalDpi xmlns="" xmlns:a14="http://schemas.microsoft.com/office/drawing/2010/main"/>
              </a:ext>
            </a:extLst>
          </a:blip>
          <a:stretch>
            <a:fillRect/>
          </a:stretch>
        </p:blipFill>
        <p:spPr>
          <a:xfrm>
            <a:off x="4791726" y="4505544"/>
            <a:ext cx="497959" cy="415606"/>
          </a:xfrm>
          <a:prstGeom prst="rect">
            <a:avLst/>
          </a:prstGeom>
        </p:spPr>
      </p:pic>
      <p:sp>
        <p:nvSpPr>
          <p:cNvPr id="61" name="TextBox 60"/>
          <p:cNvSpPr txBox="1"/>
          <p:nvPr/>
        </p:nvSpPr>
        <p:spPr>
          <a:xfrm>
            <a:off x="4556460" y="5011343"/>
            <a:ext cx="1021938" cy="400110"/>
          </a:xfrm>
          <a:prstGeom prst="rect">
            <a:avLst/>
          </a:prstGeom>
          <a:noFill/>
        </p:spPr>
        <p:txBody>
          <a:bodyPr wrap="square" rtlCol="0">
            <a:spAutoFit/>
          </a:bodyPr>
          <a:lstStyle/>
          <a:p>
            <a:pPr algn="ctr"/>
            <a:r>
              <a:rPr lang="en-US" sz="1000" b="1" dirty="0" smtClean="0">
                <a:solidFill>
                  <a:schemeClr val="bg1"/>
                </a:solidFill>
                <a:latin typeface="Arial Narrow" panose="020B0606020202030204" pitchFamily="34" charset="0"/>
                <a:ea typeface="Univers LT 67 CondensedBold" charset="0"/>
                <a:cs typeface="Arial" pitchFamily="34" charset="0"/>
              </a:rPr>
              <a:t>VIDEO MANAGEMENT</a:t>
            </a:r>
            <a:endParaRPr lang="en-US" sz="1000" b="1" dirty="0">
              <a:solidFill>
                <a:schemeClr val="bg1"/>
              </a:solidFill>
              <a:latin typeface="Arial Narrow" panose="020B0606020202030204" pitchFamily="34" charset="0"/>
              <a:ea typeface="Univers LT 67 CondensedBold" charset="0"/>
              <a:cs typeface="Arial" pitchFamily="34" charset="0"/>
            </a:endParaRPr>
          </a:p>
        </p:txBody>
      </p:sp>
      <p:sp>
        <p:nvSpPr>
          <p:cNvPr id="75" name="Right Brace 74"/>
          <p:cNvSpPr/>
          <p:nvPr/>
        </p:nvSpPr>
        <p:spPr>
          <a:xfrm rot="16200000">
            <a:off x="4516035" y="3246129"/>
            <a:ext cx="130649" cy="4618359"/>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7" name="Rectangle 76"/>
          <p:cNvSpPr/>
          <p:nvPr/>
        </p:nvSpPr>
        <p:spPr>
          <a:xfrm>
            <a:off x="2272180" y="5625413"/>
            <a:ext cx="4618359" cy="369332"/>
          </a:xfrm>
          <a:prstGeom prst="rect">
            <a:avLst/>
          </a:prstGeom>
        </p:spPr>
        <p:txBody>
          <a:bodyPr wrap="square">
            <a:spAutoFit/>
          </a:bodyPr>
          <a:lstStyle/>
          <a:p>
            <a:pPr algn="ctr">
              <a:defRPr/>
            </a:pPr>
            <a:r>
              <a:rPr lang="en-US" b="1" dirty="0" smtClean="0">
                <a:solidFill>
                  <a:schemeClr val="bg1"/>
                </a:solidFill>
                <a:latin typeface="Arial Narrow" pitchFamily="34" charset="0"/>
                <a:ea typeface="Univers LT 67 CondensedBold" charset="0"/>
                <a:cs typeface="Univers LT 67 CondensedBold" charset="0"/>
                <a:sym typeface="Roboto Condensed"/>
              </a:rPr>
              <a:t>End-to-End Video and Access Control Solutions</a:t>
            </a:r>
            <a:endParaRPr lang="en-US" dirty="0">
              <a:solidFill>
                <a:schemeClr val="bg1"/>
              </a:solidFill>
              <a:latin typeface="Arial Narrow" pitchFamily="34" charset="0"/>
              <a:ea typeface="Univers LT 67 CondensedBold" charset="0"/>
              <a:cs typeface="Univers LT 67 CondensedBold" charset="0"/>
            </a:endParaRPr>
          </a:p>
        </p:txBody>
      </p:sp>
      <p:pic>
        <p:nvPicPr>
          <p:cNvPr id="59" name="Picture 58" descr="Avigilon_solutions_v2 copy.jpg"/>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t="14199" b="14066"/>
          <a:stretch/>
        </p:blipFill>
        <p:spPr>
          <a:xfrm>
            <a:off x="6996414" y="2010316"/>
            <a:ext cx="4974499" cy="1869482"/>
          </a:xfrm>
          <a:prstGeom prst="rect">
            <a:avLst/>
          </a:prstGeom>
        </p:spPr>
      </p:pic>
      <p:grpSp>
        <p:nvGrpSpPr>
          <p:cNvPr id="63" name="Group 62"/>
          <p:cNvGrpSpPr>
            <a:grpSpLocks noChangeAspect="1"/>
          </p:cNvGrpSpPr>
          <p:nvPr/>
        </p:nvGrpSpPr>
        <p:grpSpPr>
          <a:xfrm>
            <a:off x="7232683" y="4350066"/>
            <a:ext cx="4730996" cy="1839042"/>
            <a:chOff x="699710" y="2172193"/>
            <a:chExt cx="7425334" cy="2886389"/>
          </a:xfrm>
        </p:grpSpPr>
        <p:sp>
          <p:nvSpPr>
            <p:cNvPr id="78" name="Google Shape;538;p52"/>
            <p:cNvSpPr txBox="1"/>
            <p:nvPr/>
          </p:nvSpPr>
          <p:spPr>
            <a:xfrm>
              <a:off x="699710" y="2172193"/>
              <a:ext cx="3679260" cy="72412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chemeClr val="dk2"/>
                  </a:solidFill>
                  <a:latin typeface="Arial"/>
                  <a:ea typeface="Arial"/>
                  <a:cs typeface="Arial"/>
                  <a:sym typeface="Arial"/>
                </a:rPr>
                <a:t>Avigilon Unusual Motion Detection </a:t>
              </a:r>
              <a:br>
                <a:rPr lang="en-US" sz="1000" b="1" dirty="0">
                  <a:solidFill>
                    <a:schemeClr val="dk2"/>
                  </a:solidFill>
                  <a:latin typeface="Arial"/>
                  <a:ea typeface="Arial"/>
                  <a:cs typeface="Arial"/>
                  <a:sym typeface="Arial"/>
                </a:rPr>
              </a:br>
              <a:r>
                <a:rPr lang="en-US" sz="1000" b="1" dirty="0">
                  <a:solidFill>
                    <a:schemeClr val="dk2"/>
                  </a:solidFill>
                  <a:latin typeface="Arial"/>
                  <a:ea typeface="Arial"/>
                  <a:cs typeface="Arial"/>
                  <a:sym typeface="Arial"/>
                </a:rPr>
                <a:t>(UMD) Technology</a:t>
              </a:r>
              <a:endParaRPr sz="1050" dirty="0"/>
            </a:p>
          </p:txBody>
        </p:sp>
        <p:sp>
          <p:nvSpPr>
            <p:cNvPr id="79" name="Google Shape;539;p52"/>
            <p:cNvSpPr txBox="1"/>
            <p:nvPr/>
          </p:nvSpPr>
          <p:spPr>
            <a:xfrm>
              <a:off x="4744852" y="2172193"/>
              <a:ext cx="3240237" cy="5552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chemeClr val="dk2"/>
                  </a:solidFill>
                  <a:latin typeface="Arial"/>
                  <a:ea typeface="Arial"/>
                  <a:cs typeface="Arial"/>
                  <a:sym typeface="Arial"/>
                </a:rPr>
                <a:t>Avigilon Appearance Search Technology</a:t>
              </a:r>
              <a:endParaRPr sz="1050" dirty="0"/>
            </a:p>
          </p:txBody>
        </p:sp>
        <p:pic>
          <p:nvPicPr>
            <p:cNvPr id="80" name="Google Shape;540;p52"/>
            <p:cNvPicPr preferRelativeResize="0"/>
            <p:nvPr/>
          </p:nvPicPr>
          <p:blipFill rotWithShape="1">
            <a:blip r:embed="rId14">
              <a:alphaModFix/>
            </a:blip>
            <a:srcRect l="6468" t="10933" r="10772" b="11320"/>
            <a:stretch/>
          </p:blipFill>
          <p:spPr>
            <a:xfrm>
              <a:off x="699710" y="2920530"/>
              <a:ext cx="3679262" cy="2138052"/>
            </a:xfrm>
            <a:prstGeom prst="rect">
              <a:avLst/>
            </a:prstGeom>
            <a:noFill/>
            <a:ln>
              <a:noFill/>
            </a:ln>
          </p:spPr>
        </p:pic>
        <p:pic>
          <p:nvPicPr>
            <p:cNvPr id="83" name="Google Shape;541;p52"/>
            <p:cNvPicPr preferRelativeResize="0"/>
            <p:nvPr/>
          </p:nvPicPr>
          <p:blipFill rotWithShape="1">
            <a:blip r:embed="rId15">
              <a:alphaModFix/>
            </a:blip>
            <a:srcRect/>
            <a:stretch/>
          </p:blipFill>
          <p:spPr>
            <a:xfrm>
              <a:off x="4744852" y="2990012"/>
              <a:ext cx="3380192" cy="2026403"/>
            </a:xfrm>
            <a:prstGeom prst="rect">
              <a:avLst/>
            </a:prstGeom>
            <a:noFill/>
            <a:ln>
              <a:noFill/>
            </a:ln>
          </p:spPr>
        </p:pic>
      </p:grpSp>
    </p:spTree>
    <p:extLst>
      <p:ext uri="{BB962C8B-B14F-4D97-AF65-F5344CB8AC3E}">
        <p14:creationId xmlns="" xmlns:p14="http://schemas.microsoft.com/office/powerpoint/2010/main" val="20353826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400"/>
            <a:ext cx="12192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descr="Infographic_0330.jpg"/>
          <p:cNvPicPr>
            <a:picLocks noChangeAspect="1"/>
          </p:cNvPicPr>
          <p:nvPr/>
        </p:nvPicPr>
        <p:blipFill>
          <a:blip r:embed="rId2" cstate="print"/>
          <a:stretch>
            <a:fillRect/>
          </a:stretch>
        </p:blipFill>
        <p:spPr>
          <a:xfrm>
            <a:off x="1320800" y="-25400"/>
            <a:ext cx="9861685" cy="688340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quot;&gt;&lt;elem m_fUsage=&quot;1.00000000000000000000E+00&quot;&gt;&lt;m_msothmcolidx val=&quot;0&quot;/&gt;&lt;m_rgb r=&quot;00&quot; g=&quot;70&quot; b=&quot;C0&quot;/&gt;&lt;m_nBrightness val=&quot;0&quot;/&gt;&lt;/elem&gt;&lt;elem m_fUsage=&quot;9.00000000000000022204E-01&quot;&gt;&lt;m_msothmcolidx val=&quot;0&quot;/&gt;&lt;m_rgb r=&quot;00&quot; g=&quot;66&quot; b=&quot;CC&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1GWftUlQX.CisM2yJ6Msw"/>
</p:tagLst>
</file>

<file path=ppt/theme/theme1.xml><?xml version="1.0" encoding="utf-8"?>
<a:theme xmlns:a="http://schemas.openxmlformats.org/drawingml/2006/main" name="Moto1">
  <a:themeElements>
    <a:clrScheme name="Custom 2">
      <a:dk1>
        <a:srgbClr val="005899"/>
      </a:dk1>
      <a:lt1>
        <a:srgbClr val="1A1918"/>
      </a:lt1>
      <a:dk2>
        <a:srgbClr val="4C4D4C"/>
      </a:dk2>
      <a:lt2>
        <a:srgbClr val="FFFEFE"/>
      </a:lt2>
      <a:accent1>
        <a:srgbClr val="E8822C"/>
      </a:accent1>
      <a:accent2>
        <a:srgbClr val="C72835"/>
      </a:accent2>
      <a:accent3>
        <a:srgbClr val="AAB52E"/>
      </a:accent3>
      <a:accent4>
        <a:srgbClr val="009FCF"/>
      </a:accent4>
      <a:accent5>
        <a:srgbClr val="576131"/>
      </a:accent5>
      <a:accent6>
        <a:srgbClr val="563E36"/>
      </a:accent6>
      <a:hlink>
        <a:srgbClr val="FFFEFE"/>
      </a:hlink>
      <a:folHlink>
        <a:srgbClr val="FFFEFE"/>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oto1" id="{AA5388DA-BE50-1242-B54B-12669CE3E9C1}" vid="{FCE30CB2-7F38-834D-AEA5-34C3328B3BED}"/>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6616</TotalTime>
  <Words>189</Words>
  <Application>Microsoft Office PowerPoint</Application>
  <PresentationFormat>Custom</PresentationFormat>
  <Paragraphs>50</Paragraphs>
  <Slides>4</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vt:i4>
      </vt:variant>
    </vt:vector>
  </HeadingPairs>
  <TitlesOfParts>
    <vt:vector size="7" baseType="lpstr">
      <vt:lpstr>Moto1</vt:lpstr>
      <vt:lpstr>Custom Design</vt:lpstr>
      <vt:lpstr>think-cell Slide</vt:lpstr>
      <vt:lpstr>Slide 1</vt:lpstr>
      <vt:lpstr>VESTA AND CALLWORKS PROTECTING OVER  200 MILLION IN THE U.S.</vt:lpstr>
      <vt:lpstr>Avigilon | PROFILE</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Rajan Naik</dc:creator>
  <cp:lastModifiedBy>csp021</cp:lastModifiedBy>
  <cp:revision>293</cp:revision>
  <cp:lastPrinted>2017-06-06T14:43:09Z</cp:lastPrinted>
  <dcterms:created xsi:type="dcterms:W3CDTF">2017-05-22T20:05:17Z</dcterms:created>
  <dcterms:modified xsi:type="dcterms:W3CDTF">2018-08-20T17:03:15Z</dcterms:modified>
</cp:coreProperties>
</file>