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sldIdLst>
    <p:sldId id="256" r:id="rId3"/>
    <p:sldId id="267" r:id="rId4"/>
    <p:sldId id="263" r:id="rId5"/>
    <p:sldId id="264" r:id="rId6"/>
    <p:sldId id="260" r:id="rId7"/>
    <p:sldId id="261" r:id="rId8"/>
    <p:sldId id="257" r:id="rId9"/>
    <p:sldId id="258" r:id="rId10"/>
    <p:sldId id="259" r:id="rId11"/>
    <p:sldId id="262" r:id="rId12"/>
    <p:sldId id="265"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0" autoAdjust="0"/>
    <p:restoredTop sz="94660"/>
  </p:normalViewPr>
  <p:slideViewPr>
    <p:cSldViewPr snapToGrid="0">
      <p:cViewPr>
        <p:scale>
          <a:sx n="91" d="100"/>
          <a:sy n="91" d="100"/>
        </p:scale>
        <p:origin x="-72" y="-4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19415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EF3F739-5A2C-43A0-B9B1-57F8C854A960}" type="datetimeFigureOut">
              <a:rPr lang="en-US" smtClean="0"/>
              <a:pPr/>
              <a:t>8/18/2018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28553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269416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305511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1620714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xmlns="" val="3372062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804642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3612112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8844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AAD19-122A-4DCC-BEC2-F7638A3F2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FD8EBFE-F0FB-4668-AD76-AB71D56C0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5FCD15-CB02-45FA-B90C-91F82BFB9FF7}"/>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a:extLst>
              <a:ext uri="{FF2B5EF4-FFF2-40B4-BE49-F238E27FC236}">
                <a16:creationId xmlns:a16="http://schemas.microsoft.com/office/drawing/2014/main" xmlns="" id="{FEC3886A-10F4-4D19-A907-46F763D6D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23D774-BA72-4C76-8703-DC970BE4DA9D}"/>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553508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9F7E5-7EEC-41A5-B274-7A5C78A6E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FF80252-E7BA-4E01-B9DD-EAAF979164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03F1B4-F228-439A-9A2D-991F219D98C7}"/>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a:extLst>
              <a:ext uri="{FF2B5EF4-FFF2-40B4-BE49-F238E27FC236}">
                <a16:creationId xmlns:a16="http://schemas.microsoft.com/office/drawing/2014/main" xmlns="" id="{58FD7465-C2B3-4B7A-BF62-28AFB1FB9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1BC7F7-BC49-4CCD-9A5E-A42F0E97E5FD}"/>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80428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566095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869FBF-14DF-4FD7-B429-DF80252560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730A27E-046D-46CD-A23C-E8F191CA13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1696AE7-4BE5-4E94-8F92-A63830A44186}"/>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a:extLst>
              <a:ext uri="{FF2B5EF4-FFF2-40B4-BE49-F238E27FC236}">
                <a16:creationId xmlns:a16="http://schemas.microsoft.com/office/drawing/2014/main" xmlns="" id="{3EBF3193-01FD-498C-8006-269FFBFB8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E1F40C-06A1-4432-850F-0C9E4AC55F93}"/>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547903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D4459-86E1-4300-A53B-8DCF6BF66C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28A2F5-9A6A-460B-A4C4-9E0269D0D9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663E672-4893-4012-9E32-BE2D61A79A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F7088C5-925D-4D44-A845-92B3DC55723A}"/>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6" name="Footer Placeholder 5">
            <a:extLst>
              <a:ext uri="{FF2B5EF4-FFF2-40B4-BE49-F238E27FC236}">
                <a16:creationId xmlns:a16="http://schemas.microsoft.com/office/drawing/2014/main" xmlns="" id="{EC17A9B6-1C49-4D44-AFCB-D8DC864B9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E576B15-55A7-42AD-A867-68F49A944A09}"/>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20022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ABD9A-2A5E-4ACF-9004-8B3FA36AEE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5E8779A-1FAB-4ADD-B58F-DFCB23E88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F25C930-4A1F-44C7-8794-49324E316F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648393-B978-4D9B-A62D-0B76E6B27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2002703-29D3-4F26-AD86-2EBA7F0729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315558F-DD39-4798-AED5-B202B6CE95C0}"/>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8" name="Footer Placeholder 7">
            <a:extLst>
              <a:ext uri="{FF2B5EF4-FFF2-40B4-BE49-F238E27FC236}">
                <a16:creationId xmlns:a16="http://schemas.microsoft.com/office/drawing/2014/main" xmlns="" id="{819DEB2A-6A6E-4D70-857E-5B64432E52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9131D3C-B895-4393-A0C9-5FBF30CE8019}"/>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1572871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FB063-EA6B-4191-974E-CDECBEBCE9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21A5AF2-4866-4F38-913E-EB469CC71AA2}"/>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4" name="Footer Placeholder 3">
            <a:extLst>
              <a:ext uri="{FF2B5EF4-FFF2-40B4-BE49-F238E27FC236}">
                <a16:creationId xmlns:a16="http://schemas.microsoft.com/office/drawing/2014/main" xmlns="" id="{EC4096FD-633F-42FB-AF85-812ED497C6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7381489-816F-4511-ACC1-B75DA2857E18}"/>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192183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99FC1F-0532-4F2F-90EE-4EE762203112}"/>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3" name="Footer Placeholder 2">
            <a:extLst>
              <a:ext uri="{FF2B5EF4-FFF2-40B4-BE49-F238E27FC236}">
                <a16:creationId xmlns:a16="http://schemas.microsoft.com/office/drawing/2014/main" xmlns="" id="{F354A54A-DEF9-4498-B23D-B2E6B8A60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70BD833-03BC-43AE-825B-ECE54EA1FB5A}"/>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4285467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A9FDB8-2A1C-400C-BD90-8817A621E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F6F64C0-E1DC-4353-87E2-01D384E06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119DD47-8350-4935-8C9F-130A2D2F1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9B4DB14-FA5D-4D92-B847-8DAF09EB2A09}"/>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6" name="Footer Placeholder 5">
            <a:extLst>
              <a:ext uri="{FF2B5EF4-FFF2-40B4-BE49-F238E27FC236}">
                <a16:creationId xmlns:a16="http://schemas.microsoft.com/office/drawing/2014/main" xmlns="" id="{ECB80818-E138-41DF-A881-E5076EB2C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04B7B4-4BF7-4329-9F07-C879BE82B1A1}"/>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557738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CE7D9-327A-4B0E-B603-700C139A7E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EED9A8E-8753-484F-B389-615FA2C46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C0CE653-077C-43F7-8C19-C124FE387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10EC3F4-C372-4BE3-8DB0-2D880EDA4331}"/>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6" name="Footer Placeholder 5">
            <a:extLst>
              <a:ext uri="{FF2B5EF4-FFF2-40B4-BE49-F238E27FC236}">
                <a16:creationId xmlns:a16="http://schemas.microsoft.com/office/drawing/2014/main" xmlns="" id="{CC7EFCC4-2B5B-41E6-A04C-B69482476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225877-21C6-45F1-889D-B6D87C6AC590}"/>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409677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27AB97-BF6B-4B43-A6E3-4F63F2C04C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B39C5B7-76E9-4B64-B6E3-A1E0F5AB5F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D2F245-2450-4643-946D-BDED7DDD2871}"/>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a:extLst>
              <a:ext uri="{FF2B5EF4-FFF2-40B4-BE49-F238E27FC236}">
                <a16:creationId xmlns:a16="http://schemas.microsoft.com/office/drawing/2014/main" xmlns="" id="{7792338C-9133-4B9F-8A3D-7E5DF59A9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B756B9-09BC-4A75-B069-B5EA5037C4AF}"/>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366800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C1DA41-866C-4EF0-8B0E-167C005A11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9B1C84-06AB-429A-82D9-F08B77CD1D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9FCE0C-CC7A-461C-8DF8-4249349A08CA}"/>
              </a:ext>
            </a:extLst>
          </p:cNvPr>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a:extLst>
              <a:ext uri="{FF2B5EF4-FFF2-40B4-BE49-F238E27FC236}">
                <a16:creationId xmlns:a16="http://schemas.microsoft.com/office/drawing/2014/main" xmlns="" id="{F15537CC-AAB9-4CDA-835D-5BDC775C5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0B8B75-B310-4B29-8530-B013081A051B}"/>
              </a:ext>
            </a:extLst>
          </p:cNvPr>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3115095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3F739-5A2C-43A0-B9B1-57F8C854A960}" type="datetimeFigureOut">
              <a:rPr lang="en-US" smtClean="0"/>
              <a:pPr/>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320181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F3F739-5A2C-43A0-B9B1-57F8C854A960}" type="datetimeFigureOut">
              <a:rPr lang="en-US" smtClean="0"/>
              <a:pPr/>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61086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F3F739-5A2C-43A0-B9B1-57F8C854A960}" type="datetimeFigureOut">
              <a:rPr lang="en-US" smtClean="0"/>
              <a:pPr/>
              <a:t>8/18/2018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110865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F3F739-5A2C-43A0-B9B1-57F8C854A960}" type="datetimeFigureOut">
              <a:rPr lang="en-US" smtClean="0"/>
              <a:pPr/>
              <a:t>8/18/2018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224302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3F739-5A2C-43A0-B9B1-57F8C854A960}" type="datetimeFigureOut">
              <a:rPr lang="en-US" smtClean="0"/>
              <a:pPr/>
              <a:t>8/18/2018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80343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EF3F739-5A2C-43A0-B9B1-57F8C854A960}" type="datetimeFigureOut">
              <a:rPr lang="en-US" smtClean="0"/>
              <a:pPr/>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377712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EF3F739-5A2C-43A0-B9B1-57F8C854A960}" type="datetimeFigureOut">
              <a:rPr lang="en-US" smtClean="0"/>
              <a:pPr/>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3243687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EF3F739-5A2C-43A0-B9B1-57F8C854A960}" type="datetimeFigureOut">
              <a:rPr lang="en-US" smtClean="0"/>
              <a:pPr/>
              <a:t>8/18/2018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38204787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80A889E-37AE-4FE1-8F11-8B458A656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896699-3F14-4026-8918-B354040BB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E1D3DD-0613-49C4-AB4D-4F5413D57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3F739-5A2C-43A0-B9B1-57F8C854A960}" type="datetimeFigureOut">
              <a:rPr lang="en-US" smtClean="0"/>
              <a:pPr/>
              <a:t>8/18/2018</a:t>
            </a:fld>
            <a:endParaRPr lang="en-US"/>
          </a:p>
        </p:txBody>
      </p:sp>
      <p:sp>
        <p:nvSpPr>
          <p:cNvPr id="5" name="Footer Placeholder 4">
            <a:extLst>
              <a:ext uri="{FF2B5EF4-FFF2-40B4-BE49-F238E27FC236}">
                <a16:creationId xmlns:a16="http://schemas.microsoft.com/office/drawing/2014/main" xmlns="" id="{59ED03DD-3C55-4E57-9A3E-529B5D2EFD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29DD762-7341-414D-BEFC-DC0DC70B4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3F21C-9EB1-40E7-85F1-7E5FE4A23735}" type="slidenum">
              <a:rPr lang="en-US" smtClean="0"/>
              <a:pPr/>
              <a:t>‹#›</a:t>
            </a:fld>
            <a:endParaRPr lang="en-US"/>
          </a:p>
        </p:txBody>
      </p:sp>
    </p:spTree>
    <p:extLst>
      <p:ext uri="{BB962C8B-B14F-4D97-AF65-F5344CB8AC3E}">
        <p14:creationId xmlns:p14="http://schemas.microsoft.com/office/powerpoint/2010/main" xmlns="" val="19068313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9.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EBEE3-851C-4710-8D39-B7E62F99CF43}"/>
              </a:ext>
            </a:extLst>
          </p:cNvPr>
          <p:cNvSpPr>
            <a:spLocks noGrp="1"/>
          </p:cNvSpPr>
          <p:nvPr>
            <p:ph type="ctrTitle"/>
          </p:nvPr>
        </p:nvSpPr>
        <p:spPr/>
        <p:txBody>
          <a:bodyPr>
            <a:normAutofit/>
          </a:bodyPr>
          <a:lstStyle/>
          <a:p>
            <a:r>
              <a:rPr lang="en-US" sz="3200" dirty="0"/>
              <a:t>Disaster Communication Recovery</a:t>
            </a:r>
          </a:p>
        </p:txBody>
      </p:sp>
      <p:sp>
        <p:nvSpPr>
          <p:cNvPr id="3" name="Subtitle 2">
            <a:extLst>
              <a:ext uri="{FF2B5EF4-FFF2-40B4-BE49-F238E27FC236}">
                <a16:creationId xmlns:a16="http://schemas.microsoft.com/office/drawing/2014/main" xmlns="" id="{A47E68D9-C1FE-43A0-9219-89D4B1912689}"/>
              </a:ext>
            </a:extLst>
          </p:cNvPr>
          <p:cNvSpPr>
            <a:spLocks noGrp="1"/>
          </p:cNvSpPr>
          <p:nvPr>
            <p:ph type="subTitle" idx="1"/>
          </p:nvPr>
        </p:nvSpPr>
        <p:spPr/>
        <p:txBody>
          <a:bodyPr/>
          <a:lstStyle/>
          <a:p>
            <a:endParaRPr lang="en-US" dirty="0"/>
          </a:p>
        </p:txBody>
      </p:sp>
      <p:pic>
        <p:nvPicPr>
          <p:cNvPr id="4" name="Picture 27">
            <a:extLst>
              <a:ext uri="{FF2B5EF4-FFF2-40B4-BE49-F238E27FC236}">
                <a16:creationId xmlns:a16="http://schemas.microsoft.com/office/drawing/2014/main" xmlns="" id="{8A38EA4D-E212-4577-B5D3-B67A65641D8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0740" y="403908"/>
            <a:ext cx="4808538" cy="131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a:extLst>
              <a:ext uri="{FF2B5EF4-FFF2-40B4-BE49-F238E27FC236}">
                <a16:creationId xmlns:a16="http://schemas.microsoft.com/office/drawing/2014/main" xmlns="" id="{58FC2164-5742-43BD-BCF1-D0F8C245518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11474" y="3843867"/>
            <a:ext cx="1698625" cy="219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16408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56009-07DD-4687-870B-8D02B1C0E7F2}"/>
              </a:ext>
            </a:extLst>
          </p:cNvPr>
          <p:cNvSpPr>
            <a:spLocks noGrp="1"/>
          </p:cNvSpPr>
          <p:nvPr>
            <p:ph type="title"/>
          </p:nvPr>
        </p:nvSpPr>
        <p:spPr>
          <a:xfrm>
            <a:off x="1005979" y="801352"/>
            <a:ext cx="10515600" cy="633165"/>
          </a:xfrm>
        </p:spPr>
        <p:txBody>
          <a:bodyPr>
            <a:normAutofit fontScale="90000"/>
          </a:bodyPr>
          <a:lstStyle/>
          <a:p>
            <a:r>
              <a:rPr lang="en-US" dirty="0"/>
              <a:t>IDOT District 7 Backup Zone</a:t>
            </a:r>
          </a:p>
        </p:txBody>
      </p:sp>
      <p:graphicFrame>
        <p:nvGraphicFramePr>
          <p:cNvPr id="7" name="Content Placeholder 6">
            <a:extLst>
              <a:ext uri="{FF2B5EF4-FFF2-40B4-BE49-F238E27FC236}">
                <a16:creationId xmlns:a16="http://schemas.microsoft.com/office/drawing/2014/main" xmlns="" id="{C07DF6F3-47BF-4D8B-B67B-7B3B171C9718}"/>
              </a:ext>
            </a:extLst>
          </p:cNvPr>
          <p:cNvGraphicFramePr>
            <a:graphicFrameLocks noGrp="1"/>
          </p:cNvGraphicFramePr>
          <p:nvPr>
            <p:ph idx="1"/>
          </p:nvPr>
        </p:nvGraphicFramePr>
        <p:xfrm>
          <a:off x="5149850" y="2446814"/>
          <a:ext cx="1892300" cy="3108960"/>
        </p:xfrm>
        <a:graphic>
          <a:graphicData uri="http://schemas.openxmlformats.org/drawingml/2006/table">
            <a:tbl>
              <a:tblPr>
                <a:tableStyleId>{5C22544A-7EE6-4342-B048-85BDC9FD1C3A}</a:tableStyleId>
              </a:tblPr>
              <a:tblGrid>
                <a:gridCol w="393700">
                  <a:extLst>
                    <a:ext uri="{9D8B030D-6E8A-4147-A177-3AD203B41FA5}">
                      <a16:colId xmlns:a16="http://schemas.microsoft.com/office/drawing/2014/main" xmlns="" val="1728878799"/>
                    </a:ext>
                  </a:extLst>
                </a:gridCol>
                <a:gridCol w="889000">
                  <a:extLst>
                    <a:ext uri="{9D8B030D-6E8A-4147-A177-3AD203B41FA5}">
                      <a16:colId xmlns:a16="http://schemas.microsoft.com/office/drawing/2014/main" xmlns="" val="1115797914"/>
                    </a:ext>
                  </a:extLst>
                </a:gridCol>
                <a:gridCol w="609600">
                  <a:extLst>
                    <a:ext uri="{9D8B030D-6E8A-4147-A177-3AD203B41FA5}">
                      <a16:colId xmlns:a16="http://schemas.microsoft.com/office/drawing/2014/main" xmlns="" val="3985280740"/>
                    </a:ext>
                  </a:extLst>
                </a:gridCol>
              </a:tblGrid>
              <a:tr h="182880">
                <a:tc>
                  <a:txBody>
                    <a:bodyPr/>
                    <a:lstStyle/>
                    <a:p>
                      <a:pPr algn="ctr" fontAlgn="b"/>
                      <a:r>
                        <a:rPr lang="en-US" sz="1100" u="none" strike="noStrike">
                          <a:effectLst/>
                        </a:rPr>
                        <a:t>Mode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Channel Name</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Use</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01823748"/>
                  </a:ext>
                </a:extLst>
              </a:tr>
              <a:tr h="182880">
                <a:tc>
                  <a:txBody>
                    <a:bodyPr/>
                    <a:lstStyle/>
                    <a:p>
                      <a:pPr algn="l"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D7BU A</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Site 226</a:t>
                      </a:r>
                      <a:endParaRPr lang="en-US" sz="1100" b="0" i="0" u="none" strike="noStrike">
                        <a:solidFill>
                          <a:srgbClr val="FF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841916799"/>
                  </a:ext>
                </a:extLst>
              </a:tr>
              <a:tr h="182880">
                <a:tc>
                  <a:txBody>
                    <a:bodyPr/>
                    <a:lstStyle/>
                    <a:p>
                      <a:pPr algn="l"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DC711B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Site 236</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152272150"/>
                  </a:ext>
                </a:extLst>
              </a:tr>
              <a:tr h="182880">
                <a:tc>
                  <a:txBody>
                    <a:bodyPr/>
                    <a:lstStyle/>
                    <a:p>
                      <a:pPr algn="l"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MT721B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Site 234</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746874580"/>
                  </a:ext>
                </a:extLst>
              </a:tr>
              <a:tr h="182880">
                <a:tc>
                  <a:txBody>
                    <a:bodyPr/>
                    <a:lstStyle/>
                    <a:p>
                      <a:pPr algn="l"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LV722B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Site 302</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714084830"/>
                  </a:ext>
                </a:extLst>
              </a:tr>
              <a:tr h="182880">
                <a:tc>
                  <a:txBody>
                    <a:bodyPr/>
                    <a:lstStyle/>
                    <a:p>
                      <a:pPr algn="l"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MR724B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Site 336</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507548656"/>
                  </a:ext>
                </a:extLst>
              </a:tr>
              <a:tr h="182880">
                <a:tc>
                  <a:txBody>
                    <a:bodyPr/>
                    <a:lstStyle/>
                    <a:p>
                      <a:pPr algn="l"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FF741B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Site 328</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938035005"/>
                  </a:ext>
                </a:extLst>
              </a:tr>
              <a:tr h="182880">
                <a:tc>
                  <a:txBody>
                    <a:bodyPr/>
                    <a:lstStyle/>
                    <a:p>
                      <a:pPr algn="l"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D7BU B</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a:effectLst/>
                        </a:rPr>
                        <a:t>Site 313</a:t>
                      </a:r>
                      <a:endParaRPr lang="en-US" sz="1100" b="0" i="0" u="none" strike="noStrike">
                        <a:solidFill>
                          <a:srgbClr val="FF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454839725"/>
                  </a:ext>
                </a:extLst>
              </a:tr>
              <a:tr h="182880">
                <a:tc>
                  <a:txBody>
                    <a:bodyPr/>
                    <a:lstStyle/>
                    <a:p>
                      <a:pPr algn="l"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675725061"/>
                  </a:ext>
                </a:extLst>
              </a:tr>
              <a:tr h="182880">
                <a:tc>
                  <a:txBody>
                    <a:bodyPr/>
                    <a:lstStyle/>
                    <a:p>
                      <a:pPr algn="l"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773667785"/>
                  </a:ext>
                </a:extLst>
              </a:tr>
              <a:tr h="182880">
                <a:tc>
                  <a:txBody>
                    <a:bodyPr/>
                    <a:lstStyle/>
                    <a:p>
                      <a:pPr algn="l"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09609437"/>
                  </a:ext>
                </a:extLst>
              </a:tr>
              <a:tr h="182880">
                <a:tc>
                  <a:txBody>
                    <a:bodyPr/>
                    <a:lstStyle/>
                    <a:p>
                      <a:pPr algn="l"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267887239"/>
                  </a:ext>
                </a:extLst>
              </a:tr>
              <a:tr h="182880">
                <a:tc>
                  <a:txBody>
                    <a:bodyPr/>
                    <a:lstStyle/>
                    <a:p>
                      <a:pPr algn="l"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374992988"/>
                  </a:ext>
                </a:extLst>
              </a:tr>
              <a:tr h="182880">
                <a:tc>
                  <a:txBody>
                    <a:bodyPr/>
                    <a:lstStyle/>
                    <a:p>
                      <a:pPr algn="l"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016325657"/>
                  </a:ext>
                </a:extLst>
              </a:tr>
              <a:tr h="182880">
                <a:tc>
                  <a:txBody>
                    <a:bodyPr/>
                    <a:lstStyle/>
                    <a:p>
                      <a:pPr algn="l"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053226914"/>
                  </a:ext>
                </a:extLst>
              </a:tr>
              <a:tr h="182880">
                <a:tc>
                  <a:txBody>
                    <a:bodyPr/>
                    <a:lstStyle/>
                    <a:p>
                      <a:pPr algn="l"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858839723"/>
                  </a:ext>
                </a:extLst>
              </a:tr>
              <a:tr h="182880">
                <a:tc>
                  <a:txBody>
                    <a:bodyPr/>
                    <a:lstStyle/>
                    <a:p>
                      <a:pPr algn="l"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424065150"/>
                  </a:ext>
                </a:extLst>
              </a:tr>
            </a:tbl>
          </a:graphicData>
        </a:graphic>
      </p:graphicFrame>
    </p:spTree>
    <p:extLst>
      <p:ext uri="{BB962C8B-B14F-4D97-AF65-F5344CB8AC3E}">
        <p14:creationId xmlns:p14="http://schemas.microsoft.com/office/powerpoint/2010/main" xmlns="" val="1952357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A57B86-5183-47EB-A509-F4169FB24B33}"/>
              </a:ext>
            </a:extLst>
          </p:cNvPr>
          <p:cNvSpPr>
            <a:spLocks noGrp="1"/>
          </p:cNvSpPr>
          <p:nvPr>
            <p:ph type="title"/>
          </p:nvPr>
        </p:nvSpPr>
        <p:spPr/>
        <p:txBody>
          <a:bodyPr/>
          <a:lstStyle/>
          <a:p>
            <a:r>
              <a:rPr lang="en-US" dirty="0"/>
              <a:t>District to District/Springfield</a:t>
            </a:r>
          </a:p>
        </p:txBody>
      </p:sp>
      <p:pic>
        <p:nvPicPr>
          <p:cNvPr id="7" name="Content Placeholder 6">
            <a:extLst>
              <a:ext uri="{FF2B5EF4-FFF2-40B4-BE49-F238E27FC236}">
                <a16:creationId xmlns:a16="http://schemas.microsoft.com/office/drawing/2014/main" xmlns="" id="{F29AC223-E5E2-42C5-8266-0B371F55CF91}"/>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6384022" y="1944873"/>
            <a:ext cx="2403065" cy="192245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AutoShape 6" descr="Image result for clip art computer">
            <a:extLst>
              <a:ext uri="{FF2B5EF4-FFF2-40B4-BE49-F238E27FC236}">
                <a16:creationId xmlns:a16="http://schemas.microsoft.com/office/drawing/2014/main" xmlns="" id="{09337D01-D477-4C21-85C4-E5AC9AD562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Image result for clip art telephone images">
            <a:extLst>
              <a:ext uri="{FF2B5EF4-FFF2-40B4-BE49-F238E27FC236}">
                <a16:creationId xmlns:a16="http://schemas.microsoft.com/office/drawing/2014/main" xmlns="" id="{94A71C5F-7625-4472-8274-5BD5A99FE53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4916216"/>
            <a:ext cx="893515" cy="107404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a:extLst>
              <a:ext uri="{FF2B5EF4-FFF2-40B4-BE49-F238E27FC236}">
                <a16:creationId xmlns:a16="http://schemas.microsoft.com/office/drawing/2014/main" xmlns="" id="{7F6ADE6A-EE31-42E5-9381-4EB1E9DCBF3D}"/>
              </a:ext>
            </a:extLst>
          </p:cNvPr>
          <p:cNvCxnSpPr>
            <a:endCxn id="7" idx="1"/>
          </p:cNvCxnSpPr>
          <p:nvPr/>
        </p:nvCxnSpPr>
        <p:spPr>
          <a:xfrm flipV="1">
            <a:off x="4597167" y="2906099"/>
            <a:ext cx="1786855" cy="600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18B7574-187F-4526-9920-A5DE068B44FE}"/>
              </a:ext>
            </a:extLst>
          </p:cNvPr>
          <p:cNvCxnSpPr>
            <a:cxnSpLocks/>
          </p:cNvCxnSpPr>
          <p:nvPr/>
        </p:nvCxnSpPr>
        <p:spPr>
          <a:xfrm flipV="1">
            <a:off x="6786694" y="3867325"/>
            <a:ext cx="612396" cy="1551964"/>
          </a:xfrm>
          <a:prstGeom prst="line">
            <a:avLst/>
          </a:prstGeom>
        </p:spPr>
        <p:style>
          <a:lnRef idx="1">
            <a:schemeClr val="accent1"/>
          </a:lnRef>
          <a:fillRef idx="0">
            <a:schemeClr val="accent1"/>
          </a:fillRef>
          <a:effectRef idx="0">
            <a:schemeClr val="accent1"/>
          </a:effectRef>
          <a:fontRef idx="minor">
            <a:schemeClr val="tx1"/>
          </a:fontRef>
        </p:style>
      </p:cxnSp>
      <p:sp>
        <p:nvSpPr>
          <p:cNvPr id="16" name="AutoShape 12" descr="Image result for clip art computer">
            <a:extLst>
              <a:ext uri="{FF2B5EF4-FFF2-40B4-BE49-F238E27FC236}">
                <a16:creationId xmlns:a16="http://schemas.microsoft.com/office/drawing/2014/main" xmlns="" id="{8B7D494F-F85E-4480-8A93-F4BC7ED5039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4" name="Picture 14" descr="Image result for clip art computer">
            <a:extLst>
              <a:ext uri="{FF2B5EF4-FFF2-40B4-BE49-F238E27FC236}">
                <a16:creationId xmlns:a16="http://schemas.microsoft.com/office/drawing/2014/main" xmlns="" id="{34D45600-656C-4301-ADE3-636274DA826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5386" y="3471205"/>
            <a:ext cx="2342802" cy="140568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xmlns="" id="{8F46D0BA-490B-4EDC-8BA9-6BB7593DA759}"/>
              </a:ext>
            </a:extLst>
          </p:cNvPr>
          <p:cNvSpPr txBox="1"/>
          <p:nvPr/>
        </p:nvSpPr>
        <p:spPr>
          <a:xfrm>
            <a:off x="2724856" y="4961413"/>
            <a:ext cx="1463862" cy="553998"/>
          </a:xfrm>
          <a:prstGeom prst="rect">
            <a:avLst/>
          </a:prstGeom>
          <a:noFill/>
        </p:spPr>
        <p:txBody>
          <a:bodyPr wrap="none" rtlCol="0">
            <a:spAutoFit/>
          </a:bodyPr>
          <a:lstStyle/>
          <a:p>
            <a:r>
              <a:rPr lang="en-US" sz="1000" dirty="0"/>
              <a:t>IDOT Network</a:t>
            </a:r>
          </a:p>
          <a:p>
            <a:r>
              <a:rPr lang="en-US" sz="1000" dirty="0"/>
              <a:t>WAVE</a:t>
            </a:r>
          </a:p>
          <a:p>
            <a:r>
              <a:rPr lang="en-US" sz="1000" dirty="0"/>
              <a:t>Compass </a:t>
            </a:r>
            <a:r>
              <a:rPr lang="en-US" sz="1000" dirty="0" err="1"/>
              <a:t>Trac</a:t>
            </a:r>
            <a:r>
              <a:rPr lang="en-US" sz="1000" dirty="0"/>
              <a:t> (GPS/AVL)</a:t>
            </a:r>
          </a:p>
        </p:txBody>
      </p:sp>
      <p:sp>
        <p:nvSpPr>
          <p:cNvPr id="18" name="TextBox 17">
            <a:extLst>
              <a:ext uri="{FF2B5EF4-FFF2-40B4-BE49-F238E27FC236}">
                <a16:creationId xmlns:a16="http://schemas.microsoft.com/office/drawing/2014/main" xmlns="" id="{9B433AB6-42A0-4B40-8A19-178AE74A980A}"/>
              </a:ext>
            </a:extLst>
          </p:cNvPr>
          <p:cNvSpPr txBox="1"/>
          <p:nvPr/>
        </p:nvSpPr>
        <p:spPr>
          <a:xfrm>
            <a:off x="6897189" y="5327646"/>
            <a:ext cx="1003801" cy="246221"/>
          </a:xfrm>
          <a:prstGeom prst="rect">
            <a:avLst/>
          </a:prstGeom>
          <a:noFill/>
        </p:spPr>
        <p:txBody>
          <a:bodyPr wrap="none" rtlCol="0">
            <a:spAutoFit/>
          </a:bodyPr>
          <a:lstStyle/>
          <a:p>
            <a:r>
              <a:rPr lang="en-US" sz="1000" dirty="0"/>
              <a:t>VoIP Telephone</a:t>
            </a:r>
          </a:p>
        </p:txBody>
      </p:sp>
    </p:spTree>
    <p:extLst>
      <p:ext uri="{BB962C8B-B14F-4D97-AF65-F5344CB8AC3E}">
        <p14:creationId xmlns:p14="http://schemas.microsoft.com/office/powerpoint/2010/main" xmlns="" val="1611748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92C143-DD19-4673-91A6-C50E03835396}"/>
              </a:ext>
            </a:extLst>
          </p:cNvPr>
          <p:cNvSpPr>
            <a:spLocks noGrp="1"/>
          </p:cNvSpPr>
          <p:nvPr>
            <p:ph type="title"/>
          </p:nvPr>
        </p:nvSpPr>
        <p:spPr/>
        <p:txBody>
          <a:bodyPr/>
          <a:lstStyle/>
          <a:p>
            <a:r>
              <a:rPr lang="en-US" dirty="0"/>
              <a:t>Requirements</a:t>
            </a:r>
          </a:p>
        </p:txBody>
      </p:sp>
      <p:sp>
        <p:nvSpPr>
          <p:cNvPr id="7" name="Content Placeholder 6">
            <a:extLst>
              <a:ext uri="{FF2B5EF4-FFF2-40B4-BE49-F238E27FC236}">
                <a16:creationId xmlns:a16="http://schemas.microsoft.com/office/drawing/2014/main" xmlns="" id="{F9C016E7-0340-41F3-9420-9E9D325CE236}"/>
              </a:ext>
            </a:extLst>
          </p:cNvPr>
          <p:cNvSpPr>
            <a:spLocks noGrp="1"/>
          </p:cNvSpPr>
          <p:nvPr>
            <p:ph idx="1"/>
          </p:nvPr>
        </p:nvSpPr>
        <p:spPr/>
        <p:txBody>
          <a:bodyPr/>
          <a:lstStyle/>
          <a:p>
            <a:r>
              <a:rPr lang="en-US" dirty="0"/>
              <a:t>Yards must be able to gather information concerning the areas they serve</a:t>
            </a:r>
          </a:p>
          <a:p>
            <a:r>
              <a:rPr lang="en-US" dirty="0"/>
              <a:t>Yards must be able to get information to and from their District Headquarters</a:t>
            </a:r>
          </a:p>
          <a:p>
            <a:r>
              <a:rPr lang="en-US" dirty="0"/>
              <a:t>District Headquarters must be able to get information to and from Springfield</a:t>
            </a:r>
          </a:p>
          <a:p>
            <a:endParaRPr lang="en-US" dirty="0"/>
          </a:p>
        </p:txBody>
      </p:sp>
    </p:spTree>
    <p:extLst>
      <p:ext uri="{BB962C8B-B14F-4D97-AF65-F5344CB8AC3E}">
        <p14:creationId xmlns:p14="http://schemas.microsoft.com/office/powerpoint/2010/main" xmlns="" val="253033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BE6E5-029E-40A6-80EE-ED35605C7BD9}"/>
              </a:ext>
            </a:extLst>
          </p:cNvPr>
          <p:cNvSpPr>
            <a:spLocks noGrp="1"/>
          </p:cNvSpPr>
          <p:nvPr>
            <p:ph type="title"/>
          </p:nvPr>
        </p:nvSpPr>
        <p:spPr/>
        <p:txBody>
          <a:bodyPr/>
          <a:lstStyle/>
          <a:p>
            <a:r>
              <a:rPr lang="en-US" dirty="0"/>
              <a:t>IDOT Disaster Recovery Mission</a:t>
            </a:r>
          </a:p>
        </p:txBody>
      </p:sp>
      <p:sp>
        <p:nvSpPr>
          <p:cNvPr id="3" name="Content Placeholder 2">
            <a:extLst>
              <a:ext uri="{FF2B5EF4-FFF2-40B4-BE49-F238E27FC236}">
                <a16:creationId xmlns:a16="http://schemas.microsoft.com/office/drawing/2014/main" xmlns="" id="{C528B2A8-92CE-4F0E-B360-250F44AC4A7D}"/>
              </a:ext>
            </a:extLst>
          </p:cNvPr>
          <p:cNvSpPr>
            <a:spLocks noGrp="1"/>
          </p:cNvSpPr>
          <p:nvPr>
            <p:ph idx="1"/>
          </p:nvPr>
        </p:nvSpPr>
        <p:spPr/>
        <p:txBody>
          <a:bodyPr/>
          <a:lstStyle/>
          <a:p>
            <a:pPr marL="0" indent="0">
              <a:buNone/>
            </a:pPr>
            <a:r>
              <a:rPr lang="en-US" dirty="0"/>
              <a:t>Bureau of Operations policy is to promote the free flow of uninterrupted traffic on the State Highway System during and following both natural and manmade disasters. This will be accomplished by supporting systems that provide an accurate and up-to-date situational awareness of the disaster impact and provide personnel and equipment  to assist other state agencies, local governments and non-governmental organizations as requested by the Illinois Emergency Management Agency.</a:t>
            </a:r>
          </a:p>
          <a:p>
            <a:endParaRPr lang="en-US" dirty="0"/>
          </a:p>
        </p:txBody>
      </p:sp>
    </p:spTree>
    <p:extLst>
      <p:ext uri="{BB962C8B-B14F-4D97-AF65-F5344CB8AC3E}">
        <p14:creationId xmlns:p14="http://schemas.microsoft.com/office/powerpoint/2010/main" xmlns="" val="39992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92C143-DD19-4673-91A6-C50E03835396}"/>
              </a:ext>
            </a:extLst>
          </p:cNvPr>
          <p:cNvSpPr>
            <a:spLocks noGrp="1"/>
          </p:cNvSpPr>
          <p:nvPr>
            <p:ph type="title"/>
          </p:nvPr>
        </p:nvSpPr>
        <p:spPr/>
        <p:txBody>
          <a:bodyPr/>
          <a:lstStyle/>
          <a:p>
            <a:r>
              <a:rPr lang="en-US" dirty="0"/>
              <a:t>Requirements</a:t>
            </a:r>
          </a:p>
        </p:txBody>
      </p:sp>
      <p:sp>
        <p:nvSpPr>
          <p:cNvPr id="3" name="Content Placeholder 2">
            <a:extLst>
              <a:ext uri="{FF2B5EF4-FFF2-40B4-BE49-F238E27FC236}">
                <a16:creationId xmlns:a16="http://schemas.microsoft.com/office/drawing/2014/main" xmlns="" id="{90F9C95C-D6D0-4D60-BDC2-26AE0BF6E727}"/>
              </a:ext>
            </a:extLst>
          </p:cNvPr>
          <p:cNvSpPr>
            <a:spLocks noGrp="1"/>
          </p:cNvSpPr>
          <p:nvPr>
            <p:ph idx="1"/>
          </p:nvPr>
        </p:nvSpPr>
        <p:spPr/>
        <p:txBody>
          <a:bodyPr/>
          <a:lstStyle/>
          <a:p>
            <a:pPr marL="0" indent="0">
              <a:buNone/>
            </a:pPr>
            <a:r>
              <a:rPr lang="en-US" u="sng" dirty="0"/>
              <a:t>IDOT Yards represent all Federal/State Transportation Systems in 102 Illinois Counties</a:t>
            </a:r>
          </a:p>
          <a:p>
            <a:pPr marL="0" indent="0">
              <a:buNone/>
            </a:pPr>
            <a:endParaRPr lang="en-US" u="sng" dirty="0"/>
          </a:p>
          <a:p>
            <a:r>
              <a:rPr lang="en-US" dirty="0"/>
              <a:t>Yards must be able to gather information concerning the areas they serve</a:t>
            </a:r>
          </a:p>
          <a:p>
            <a:r>
              <a:rPr lang="en-US" dirty="0"/>
              <a:t>Yards must be able to get information to and from their District Headquarters</a:t>
            </a:r>
          </a:p>
          <a:p>
            <a:r>
              <a:rPr lang="en-US" dirty="0"/>
              <a:t>District Headquarters must be able to get information to and from Springfield</a:t>
            </a:r>
          </a:p>
        </p:txBody>
      </p:sp>
    </p:spTree>
    <p:extLst>
      <p:ext uri="{BB962C8B-B14F-4D97-AF65-F5344CB8AC3E}">
        <p14:creationId xmlns:p14="http://schemas.microsoft.com/office/powerpoint/2010/main" xmlns="" val="352622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20427-3D2E-4004-9E49-F95858615788}"/>
              </a:ext>
            </a:extLst>
          </p:cNvPr>
          <p:cNvSpPr>
            <a:spLocks noGrp="1"/>
          </p:cNvSpPr>
          <p:nvPr>
            <p:ph type="title"/>
          </p:nvPr>
        </p:nvSpPr>
        <p:spPr>
          <a:xfrm>
            <a:off x="838200" y="365126"/>
            <a:ext cx="10515600" cy="775778"/>
          </a:xfrm>
        </p:spPr>
        <p:txBody>
          <a:bodyPr/>
          <a:lstStyle/>
          <a:p>
            <a:r>
              <a:rPr lang="en-US" dirty="0"/>
              <a:t>Current Situation</a:t>
            </a:r>
          </a:p>
        </p:txBody>
      </p:sp>
      <p:sp>
        <p:nvSpPr>
          <p:cNvPr id="3" name="Content Placeholder 2">
            <a:extLst>
              <a:ext uri="{FF2B5EF4-FFF2-40B4-BE49-F238E27FC236}">
                <a16:creationId xmlns:a16="http://schemas.microsoft.com/office/drawing/2014/main" xmlns="" id="{C2139AC8-7C9F-4834-9BAC-887FA155414A}"/>
              </a:ext>
            </a:extLst>
          </p:cNvPr>
          <p:cNvSpPr>
            <a:spLocks noGrp="1"/>
          </p:cNvSpPr>
          <p:nvPr>
            <p:ph idx="1"/>
          </p:nvPr>
        </p:nvSpPr>
        <p:spPr/>
        <p:txBody>
          <a:bodyPr>
            <a:normAutofit lnSpcReduction="10000"/>
          </a:bodyPr>
          <a:lstStyle/>
          <a:p>
            <a:r>
              <a:rPr lang="en-US" dirty="0"/>
              <a:t>Normal Operation is established using SC21 and IDOT data network</a:t>
            </a:r>
          </a:p>
          <a:p>
            <a:r>
              <a:rPr lang="en-US" dirty="0"/>
              <a:t>No backup plan for voice communications at a yard level</a:t>
            </a:r>
          </a:p>
          <a:p>
            <a:r>
              <a:rPr lang="en-US" dirty="0"/>
              <a:t>No backup plan for yard to District Headquarters voice communication</a:t>
            </a:r>
          </a:p>
          <a:p>
            <a:r>
              <a:rPr lang="en-US" dirty="0"/>
              <a:t>Limited backup plan in place for District Headquarters to Springfield voice communication</a:t>
            </a:r>
          </a:p>
          <a:p>
            <a:r>
              <a:rPr lang="en-US" dirty="0"/>
              <a:t>Limited plan in place for network connectivity from District Head Quarters to Springfield</a:t>
            </a:r>
          </a:p>
          <a:p>
            <a:r>
              <a:rPr lang="en-US" dirty="0"/>
              <a:t>Cannot rely on unplanned site </a:t>
            </a:r>
            <a:r>
              <a:rPr lang="en-US" dirty="0" err="1"/>
              <a:t>trunking</a:t>
            </a:r>
            <a:endParaRPr lang="en-US" dirty="0"/>
          </a:p>
          <a:p>
            <a:r>
              <a:rPr lang="en-US" dirty="0"/>
              <a:t>Cannot develop and train a plan based on unplanned site </a:t>
            </a:r>
            <a:r>
              <a:rPr lang="en-US" dirty="0" err="1"/>
              <a:t>trunking</a:t>
            </a:r>
            <a:r>
              <a:rPr lang="en-US" dirty="0"/>
              <a:t> </a:t>
            </a:r>
          </a:p>
          <a:p>
            <a:endParaRPr lang="en-US" dirty="0"/>
          </a:p>
        </p:txBody>
      </p:sp>
    </p:spTree>
    <p:extLst>
      <p:ext uri="{BB962C8B-B14F-4D97-AF65-F5344CB8AC3E}">
        <p14:creationId xmlns:p14="http://schemas.microsoft.com/office/powerpoint/2010/main" xmlns="" val="3124315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A5DC6-9783-4617-9B10-155DD706CEE4}"/>
              </a:ext>
            </a:extLst>
          </p:cNvPr>
          <p:cNvSpPr>
            <a:spLocks noGrp="1"/>
          </p:cNvSpPr>
          <p:nvPr>
            <p:ph type="title"/>
          </p:nvPr>
        </p:nvSpPr>
        <p:spPr>
          <a:xfrm>
            <a:off x="838200" y="263526"/>
            <a:ext cx="10515600" cy="678584"/>
          </a:xfrm>
        </p:spPr>
        <p:txBody>
          <a:bodyPr>
            <a:normAutofit fontScale="90000"/>
          </a:bodyPr>
          <a:lstStyle/>
          <a:p>
            <a:pPr algn="ctr"/>
            <a:r>
              <a:rPr lang="en-US" dirty="0"/>
              <a:t>Existing Interop and IDOT tower locations</a:t>
            </a:r>
          </a:p>
        </p:txBody>
      </p:sp>
      <p:pic>
        <p:nvPicPr>
          <p:cNvPr id="5" name="Content Placeholder 4">
            <a:extLst>
              <a:ext uri="{FF2B5EF4-FFF2-40B4-BE49-F238E27FC236}">
                <a16:creationId xmlns:a16="http://schemas.microsoft.com/office/drawing/2014/main" xmlns="" id="{A6BAE945-C12D-4E76-9C70-BDF51967A06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63167" y="1145434"/>
            <a:ext cx="8033777" cy="5401920"/>
          </a:xfrm>
        </p:spPr>
      </p:pic>
    </p:spTree>
    <p:extLst>
      <p:ext uri="{BB962C8B-B14F-4D97-AF65-F5344CB8AC3E}">
        <p14:creationId xmlns:p14="http://schemas.microsoft.com/office/powerpoint/2010/main" xmlns="" val="977042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6F060-5473-4A8A-BCF9-3FFE3E6FFC39}"/>
              </a:ext>
            </a:extLst>
          </p:cNvPr>
          <p:cNvSpPr>
            <a:spLocks noGrp="1"/>
          </p:cNvSpPr>
          <p:nvPr>
            <p:ph type="title"/>
          </p:nvPr>
        </p:nvSpPr>
        <p:spPr>
          <a:xfrm>
            <a:off x="838200" y="365125"/>
            <a:ext cx="10515600" cy="697057"/>
          </a:xfrm>
        </p:spPr>
        <p:txBody>
          <a:bodyPr/>
          <a:lstStyle/>
          <a:p>
            <a:pPr algn="ctr"/>
            <a:r>
              <a:rPr lang="en-US" dirty="0"/>
              <a:t>IDOT District Headquarters/ SC21 sites</a:t>
            </a:r>
          </a:p>
        </p:txBody>
      </p:sp>
      <p:sp>
        <p:nvSpPr>
          <p:cNvPr id="3" name="Content Placeholder 2">
            <a:extLst>
              <a:ext uri="{FF2B5EF4-FFF2-40B4-BE49-F238E27FC236}">
                <a16:creationId xmlns:a16="http://schemas.microsoft.com/office/drawing/2014/main" xmlns="" id="{06FAE81D-96CC-454B-80C8-06595C235A21}"/>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xmlns="" id="{714D3F44-842F-4A6C-9D1F-B01A2543D350}"/>
              </a:ext>
            </a:extLst>
          </p:cNvPr>
          <p:cNvGraphicFramePr>
            <a:graphicFrameLocks noChangeAspect="1"/>
          </p:cNvGraphicFramePr>
          <p:nvPr>
            <p:extLst>
              <p:ext uri="{D42A27DB-BD31-4B8C-83A1-F6EECF244321}">
                <p14:modId xmlns:p14="http://schemas.microsoft.com/office/powerpoint/2010/main" xmlns="" val="3628489841"/>
              </p:ext>
            </p:extLst>
          </p:nvPr>
        </p:nvGraphicFramePr>
        <p:xfrm>
          <a:off x="1636517" y="1228438"/>
          <a:ext cx="8653623" cy="5255902"/>
        </p:xfrm>
        <a:graphic>
          <a:graphicData uri="http://schemas.openxmlformats.org/presentationml/2006/ole">
            <p:oleObj spid="_x0000_s1051" name="Acrobat Document" r:id="rId3" imgW="13659840" imgH="8283600" progId="AcroExch.Document.DC">
              <p:embed/>
            </p:oleObj>
          </a:graphicData>
        </a:graphic>
      </p:graphicFrame>
    </p:spTree>
    <p:extLst>
      <p:ext uri="{BB962C8B-B14F-4D97-AF65-F5344CB8AC3E}">
        <p14:creationId xmlns:p14="http://schemas.microsoft.com/office/powerpoint/2010/main" xmlns="" val="3819758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9A-AFD6-44A6-8684-FEBAA128464D}"/>
              </a:ext>
            </a:extLst>
          </p:cNvPr>
          <p:cNvSpPr>
            <a:spLocks noGrp="1"/>
          </p:cNvSpPr>
          <p:nvPr>
            <p:ph type="title"/>
          </p:nvPr>
        </p:nvSpPr>
        <p:spPr>
          <a:xfrm>
            <a:off x="838200" y="365125"/>
            <a:ext cx="10515600" cy="641639"/>
          </a:xfrm>
        </p:spPr>
        <p:txBody>
          <a:bodyPr>
            <a:normAutofit fontScale="90000"/>
          </a:bodyPr>
          <a:lstStyle/>
          <a:p>
            <a:pPr algn="ctr"/>
            <a:r>
              <a:rPr lang="en-US" dirty="0"/>
              <a:t>SC21 Towers Covering IDOT District 7</a:t>
            </a:r>
          </a:p>
        </p:txBody>
      </p:sp>
      <p:pic>
        <p:nvPicPr>
          <p:cNvPr id="4" name="Content Placeholder 3">
            <a:extLst>
              <a:ext uri="{FF2B5EF4-FFF2-40B4-BE49-F238E27FC236}">
                <a16:creationId xmlns:a16="http://schemas.microsoft.com/office/drawing/2014/main" xmlns="" id="{7B65B128-97DE-41D5-A76F-333FCAC3CB1F}"/>
              </a:ext>
            </a:extLst>
          </p:cNvPr>
          <p:cNvPicPr>
            <a:picLocks noGrp="1" noChangeAspect="1"/>
          </p:cNvPicPr>
          <p:nvPr>
            <p:ph idx="1"/>
          </p:nvPr>
        </p:nvPicPr>
        <p:blipFill>
          <a:blip r:embed="rId2" cstate="print"/>
          <a:stretch>
            <a:fillRect/>
          </a:stretch>
        </p:blipFill>
        <p:spPr>
          <a:xfrm>
            <a:off x="2268872" y="1086214"/>
            <a:ext cx="7392365" cy="5661383"/>
          </a:xfrm>
          <a:prstGeom prst="rect">
            <a:avLst/>
          </a:prstGeom>
        </p:spPr>
      </p:pic>
    </p:spTree>
    <p:extLst>
      <p:ext uri="{BB962C8B-B14F-4D97-AF65-F5344CB8AC3E}">
        <p14:creationId xmlns:p14="http://schemas.microsoft.com/office/powerpoint/2010/main" xmlns="" val="1697574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981FD1-D249-47A5-8C08-426DE8597854}"/>
              </a:ext>
            </a:extLst>
          </p:cNvPr>
          <p:cNvSpPr>
            <a:spLocks noGrp="1"/>
          </p:cNvSpPr>
          <p:nvPr>
            <p:ph type="title"/>
          </p:nvPr>
        </p:nvSpPr>
        <p:spPr>
          <a:xfrm>
            <a:off x="838200" y="365125"/>
            <a:ext cx="10515600" cy="650875"/>
          </a:xfrm>
        </p:spPr>
        <p:txBody>
          <a:bodyPr>
            <a:normAutofit fontScale="90000"/>
          </a:bodyPr>
          <a:lstStyle/>
          <a:p>
            <a:pPr algn="ctr"/>
            <a:r>
              <a:rPr lang="en-US" dirty="0"/>
              <a:t>IDOT District 7 Yards and Coverage </a:t>
            </a:r>
          </a:p>
        </p:txBody>
      </p:sp>
      <p:pic>
        <p:nvPicPr>
          <p:cNvPr id="5" name="Content Placeholder 4">
            <a:extLst>
              <a:ext uri="{FF2B5EF4-FFF2-40B4-BE49-F238E27FC236}">
                <a16:creationId xmlns:a16="http://schemas.microsoft.com/office/drawing/2014/main" xmlns="" id="{1A3DC4E8-B009-4D8C-B26F-9A5251123A98}"/>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048502" y="1163782"/>
            <a:ext cx="8094996" cy="5443083"/>
          </a:xfrm>
        </p:spPr>
      </p:pic>
    </p:spTree>
    <p:extLst>
      <p:ext uri="{BB962C8B-B14F-4D97-AF65-F5344CB8AC3E}">
        <p14:creationId xmlns:p14="http://schemas.microsoft.com/office/powerpoint/2010/main" xmlns="" val="196292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6E5FFC-2E77-4993-B6FB-4425766A3EC9}"/>
              </a:ext>
            </a:extLst>
          </p:cNvPr>
          <p:cNvSpPr>
            <a:spLocks noGrp="1"/>
          </p:cNvSpPr>
          <p:nvPr>
            <p:ph type="title"/>
          </p:nvPr>
        </p:nvSpPr>
        <p:spPr>
          <a:xfrm>
            <a:off x="838200" y="365125"/>
            <a:ext cx="10515600" cy="650875"/>
          </a:xfrm>
        </p:spPr>
        <p:txBody>
          <a:bodyPr>
            <a:normAutofit fontScale="90000"/>
          </a:bodyPr>
          <a:lstStyle/>
          <a:p>
            <a:pPr algn="ctr"/>
            <a:r>
              <a:rPr lang="en-US" dirty="0"/>
              <a:t>Yards Covered By Additional SC21 Towers</a:t>
            </a:r>
          </a:p>
        </p:txBody>
      </p:sp>
      <p:pic>
        <p:nvPicPr>
          <p:cNvPr id="5" name="Content Placeholder 4">
            <a:extLst>
              <a:ext uri="{FF2B5EF4-FFF2-40B4-BE49-F238E27FC236}">
                <a16:creationId xmlns:a16="http://schemas.microsoft.com/office/drawing/2014/main" xmlns="" id="{8CA9D3FB-9386-4FE2-8B91-CF8812312D6F}"/>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124295" y="1771521"/>
            <a:ext cx="7564651" cy="5086479"/>
          </a:xfrm>
        </p:spPr>
      </p:pic>
    </p:spTree>
    <p:extLst>
      <p:ext uri="{BB962C8B-B14F-4D97-AF65-F5344CB8AC3E}">
        <p14:creationId xmlns:p14="http://schemas.microsoft.com/office/powerpoint/2010/main" xmlns="" val="2141931086"/>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1694</TotalTime>
  <Words>310</Words>
  <Application>Microsoft Office PowerPoint</Application>
  <PresentationFormat>Custom</PresentationFormat>
  <Paragraphs>65</Paragraphs>
  <Slides>12</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15" baseType="lpstr">
      <vt:lpstr>Slice</vt:lpstr>
      <vt:lpstr>Office Theme</vt:lpstr>
      <vt:lpstr>Acrobat Document</vt:lpstr>
      <vt:lpstr>Disaster Communication Recovery</vt:lpstr>
      <vt:lpstr>IDOT Disaster Recovery Mission</vt:lpstr>
      <vt:lpstr>Requirements</vt:lpstr>
      <vt:lpstr>Current Situation</vt:lpstr>
      <vt:lpstr>Existing Interop and IDOT tower locations</vt:lpstr>
      <vt:lpstr>IDOT District Headquarters/ SC21 sites</vt:lpstr>
      <vt:lpstr>SC21 Towers Covering IDOT District 7</vt:lpstr>
      <vt:lpstr>IDOT District 7 Yards and Coverage </vt:lpstr>
      <vt:lpstr>Yards Covered By Additional SC21 Towers</vt:lpstr>
      <vt:lpstr>IDOT District 7 Backup Zone</vt:lpstr>
      <vt:lpstr>District to District/Springfield</vt:lpstr>
      <vt:lpstr>Requirements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Plan for the future</dc:title>
  <dc:creator>Jackson, Stephen</dc:creator>
  <cp:lastModifiedBy>csp021</cp:lastModifiedBy>
  <cp:revision>36</cp:revision>
  <dcterms:created xsi:type="dcterms:W3CDTF">2018-08-14T15:28:28Z</dcterms:created>
  <dcterms:modified xsi:type="dcterms:W3CDTF">2018-08-18T13:16:11Z</dcterms:modified>
</cp:coreProperties>
</file>