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6858000" cx="12192000"/>
  <p:notesSz cx="6858000" cy="9144000"/>
  <p:embeddedFontLst>
    <p:embeddedFont>
      <p:font typeface="Roboto Condensed"/>
      <p:regular r:id="rId14"/>
      <p:bold r:id="rId15"/>
      <p:italic r:id="rId16"/>
      <p:boldItalic r:id="rId17"/>
    </p:embeddedFont>
    <p:embeddedFont>
      <p:font typeface="Roboto Condensed Light"/>
      <p:regular r:id="rId18"/>
      <p:bold r:id="rId19"/>
      <p:italic r:id="rId20"/>
      <p:bold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A036CE3-0BDE-45A1-BEEC-718CAC62F226}">
  <a:tblStyle styleId="{CA036CE3-0BDE-45A1-BEEC-718CAC62F226}"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font" Target="fonts/RobotoCondensedLight-italic.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RobotoCondensedLight-bold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RobotoCondensed-bold.fntdata"/><Relationship Id="rId14" Type="http://schemas.openxmlformats.org/officeDocument/2006/relationships/font" Target="fonts/RobotoCondensed-regular.fntdata"/><Relationship Id="rId17" Type="http://schemas.openxmlformats.org/officeDocument/2006/relationships/font" Target="fonts/RobotoCondensed-boldItalic.fntdata"/><Relationship Id="rId16" Type="http://schemas.openxmlformats.org/officeDocument/2006/relationships/font" Target="fonts/RobotoCondensed-italic.fntdata"/><Relationship Id="rId5" Type="http://schemas.openxmlformats.org/officeDocument/2006/relationships/notesMaster" Target="notesMasters/notesMaster1.xml"/><Relationship Id="rId19" Type="http://schemas.openxmlformats.org/officeDocument/2006/relationships/font" Target="fonts/RobotoCondensedLight-bold.fntdata"/><Relationship Id="rId6" Type="http://schemas.openxmlformats.org/officeDocument/2006/relationships/slide" Target="slides/slide1.xml"/><Relationship Id="rId18" Type="http://schemas.openxmlformats.org/officeDocument/2006/relationships/font" Target="fonts/RobotoCondensedLigh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ed8d02bc59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ed8d02bc5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First of a kind using cloud, WiFi with AI based voice assistant feature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aa45671579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2aa4567157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aa45671579_0_1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aa45671579_0_1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abbc9aa71b_0_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g2abbc9aa71b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GB">
                <a:latin typeface="Calibri"/>
                <a:ea typeface="Calibri"/>
                <a:cs typeface="Calibri"/>
                <a:sym typeface="Calibri"/>
              </a:rPr>
              <a:t>Weight</a:t>
            </a:r>
            <a:endParaRPr b="1">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With BT90 battery and battery door</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145g</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5.11 oz</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With BT110 battery and battery door</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155g</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5.45 oz</a:t>
            </a:r>
            <a:endParaRPr>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Channels: Curve has the most channels of any other retail radio that we’ve developed.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Frequency: These frequencies create increased clarity and privacy enhancements while maintaining a license-free status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ac07ece2d7_6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ac07ece2d7_6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GB">
                <a:latin typeface="Calibri"/>
                <a:ea typeface="Calibri"/>
                <a:cs typeface="Calibri"/>
                <a:sym typeface="Calibri"/>
              </a:rPr>
              <a:t>Weight</a:t>
            </a:r>
            <a:endParaRPr b="1">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With BT90 battery and battery door</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145g</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5.11 oz</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With BT110 battery and battery door</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155g</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5.45 oz</a:t>
            </a:r>
            <a:endParaRPr>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Channels: Curve has the most channels of any other retail radio that we’ve developed. </a:t>
            </a:r>
            <a:endParaRPr>
              <a:latin typeface="Calibri"/>
              <a:ea typeface="Calibri"/>
              <a:cs typeface="Calibri"/>
              <a:sym typeface="Calibri"/>
            </a:endParaRPr>
          </a:p>
          <a:p>
            <a:pPr indent="0" lvl="0" marL="0" rtl="0" algn="l">
              <a:lnSpc>
                <a:spcPct val="115000"/>
              </a:lnSpc>
              <a:spcBef>
                <a:spcPts val="0"/>
              </a:spcBef>
              <a:spcAft>
                <a:spcPts val="0"/>
              </a:spcAft>
              <a:buSzPts val="1100"/>
              <a:buNone/>
            </a:pPr>
            <a:r>
              <a:rPr lang="en-GB">
                <a:latin typeface="Calibri"/>
                <a:ea typeface="Calibri"/>
                <a:cs typeface="Calibri"/>
                <a:sym typeface="Calibri"/>
              </a:rPr>
              <a:t>Frequency: These frequencies create increased clarity and privacy enhancements while maintaining a license-free status </a:t>
            </a:r>
            <a:endParaRPr>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aa45671579_0_10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aa45671579_0_10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1" name="Google Shape;11;p2"/>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2" name="Google Shape;12;p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6" name="Google Shape;46;p11"/>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1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600"/>
              <a:buNone/>
              <a:defRPr sz="4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9" name="Google Shape;19;p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23" name="Google Shape;23;p5"/>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24" name="Google Shape;24;p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30" name="Google Shape;30;p7"/>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31" name="Google Shape;31;p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34" name="Google Shape;34;p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89"/>
              <a:buFont typeface="Arial"/>
              <a:buNone/>
            </a:pPr>
            <a:r>
              <a:t/>
            </a:r>
            <a:endParaRPr b="0" i="0" sz="2489"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38" name="Google Shape;38;p9"/>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Roboto Condensed"/>
              <a:buNone/>
              <a:defRPr b="0" i="0" sz="2800" u="none" cap="none" strike="noStrike">
                <a:solidFill>
                  <a:schemeClr val="dk1"/>
                </a:solidFill>
                <a:latin typeface="Roboto Condensed"/>
                <a:ea typeface="Roboto Condensed"/>
                <a:cs typeface="Roboto Condensed"/>
                <a:sym typeface="Roboto Condensed"/>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Roboto Condensed"/>
              <a:buChar char="●"/>
              <a:defRPr b="0" i="0" sz="1800" u="none" cap="none" strike="noStrike">
                <a:solidFill>
                  <a:schemeClr val="dk2"/>
                </a:solidFill>
                <a:latin typeface="Roboto Condensed"/>
                <a:ea typeface="Roboto Condensed"/>
                <a:cs typeface="Roboto Condensed"/>
                <a:sym typeface="Roboto Condensed"/>
              </a:defRPr>
            </a:lvl1pPr>
            <a:lvl2pPr indent="-317500" lvl="1" marL="9144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2pPr>
            <a:lvl3pPr indent="-317500" lvl="2" marL="13716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3pPr>
            <a:lvl4pPr indent="-317500" lvl="3" marL="18288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4pPr>
            <a:lvl5pPr indent="-317500" lvl="4" marL="22860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5pPr>
            <a:lvl6pPr indent="-317500" lvl="5" marL="27432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6pPr>
            <a:lvl7pPr indent="-317500" lvl="6" marL="32004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7pPr>
            <a:lvl8pPr indent="-317500" lvl="7" marL="36576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8pPr>
            <a:lvl9pPr indent="-317500" lvl="8" marL="4114800" marR="0" rtl="0" algn="l">
              <a:lnSpc>
                <a:spcPct val="115000"/>
              </a:lnSpc>
              <a:spcBef>
                <a:spcPts val="0"/>
              </a:spcBef>
              <a:spcAft>
                <a:spcPts val="0"/>
              </a:spcAft>
              <a:buClr>
                <a:schemeClr val="dk2"/>
              </a:buClr>
              <a:buSzPts val="1400"/>
              <a:buFont typeface="Roboto Condensed"/>
              <a:buChar char="■"/>
              <a:defRPr b="0" i="0" sz="1867" u="none" cap="none" strike="noStrike">
                <a:solidFill>
                  <a:schemeClr val="dk2"/>
                </a:solidFill>
                <a:latin typeface="Roboto Condensed"/>
                <a:ea typeface="Roboto Condensed"/>
                <a:cs typeface="Roboto Condensed"/>
                <a:sym typeface="Roboto Condensed"/>
              </a:defRPr>
            </a:lvl9pPr>
          </a:lstStyle>
          <a:p/>
        </p:txBody>
      </p:sp>
      <p:sp>
        <p:nvSpPr>
          <p:cNvPr id="8" name="Google Shape;8;p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 Id="rId4" Type="http://schemas.openxmlformats.org/officeDocument/2006/relationships/image" Target="../media/image6.png"/><Relationship Id="rId5" Type="http://schemas.openxmlformats.org/officeDocument/2006/relationships/image" Target="../media/image1.png"/><Relationship Id="rId6"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image" Target="../media/image15.png"/><Relationship Id="rId5" Type="http://schemas.openxmlformats.org/officeDocument/2006/relationships/image" Target="../media/image11.png"/><Relationship Id="rId6"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2841"/>
            <a:ext cx="12061475" cy="6778959"/>
          </a:xfrm>
          <a:prstGeom prst="rect">
            <a:avLst/>
          </a:prstGeom>
          <a:noFill/>
          <a:ln>
            <a:noFill/>
          </a:ln>
        </p:spPr>
      </p:pic>
      <p:pic>
        <p:nvPicPr>
          <p:cNvPr id="55" name="Google Shape;55;p13"/>
          <p:cNvPicPr preferRelativeResize="0"/>
          <p:nvPr/>
        </p:nvPicPr>
        <p:blipFill>
          <a:blip r:embed="rId4">
            <a:alphaModFix/>
          </a:blip>
          <a:stretch>
            <a:fillRect/>
          </a:stretch>
        </p:blipFill>
        <p:spPr>
          <a:xfrm>
            <a:off x="122438" y="133863"/>
            <a:ext cx="6381750" cy="3609975"/>
          </a:xfrm>
          <a:prstGeom prst="rect">
            <a:avLst/>
          </a:prstGeom>
          <a:noFill/>
          <a:ln>
            <a:noFill/>
          </a:ln>
        </p:spPr>
      </p:pic>
      <p:sp>
        <p:nvSpPr>
          <p:cNvPr id="56" name="Google Shape;56;p13"/>
          <p:cNvSpPr txBox="1"/>
          <p:nvPr/>
        </p:nvSpPr>
        <p:spPr>
          <a:xfrm>
            <a:off x="712113" y="3561325"/>
            <a:ext cx="8070300" cy="258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lt1"/>
                </a:solidFill>
                <a:latin typeface="Roboto Condensed"/>
                <a:ea typeface="Roboto Condensed"/>
                <a:cs typeface="Roboto Condensed"/>
                <a:sym typeface="Roboto Condensed"/>
              </a:rPr>
              <a:t>ECOSYSTEM </a:t>
            </a:r>
            <a:endParaRPr b="1" sz="48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2000">
              <a:solidFill>
                <a:schemeClr val="lt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sz="2000">
              <a:solidFill>
                <a:schemeClr val="lt1"/>
              </a:solidFill>
              <a:latin typeface="Roboto Condensed Light"/>
              <a:ea typeface="Roboto Condensed Light"/>
              <a:cs typeface="Roboto Condensed Light"/>
              <a:sym typeface="Roboto Condensed Light"/>
            </a:endParaRPr>
          </a:p>
          <a:p>
            <a:pPr indent="0" lvl="0" marL="0" rtl="0" algn="l">
              <a:spcBef>
                <a:spcPts val="0"/>
              </a:spcBef>
              <a:spcAft>
                <a:spcPts val="0"/>
              </a:spcAft>
              <a:buNone/>
            </a:pPr>
            <a:r>
              <a:t/>
            </a:r>
            <a:endParaRPr sz="2000">
              <a:solidFill>
                <a:schemeClr val="lt1"/>
              </a:solidFill>
              <a:latin typeface="Roboto Condensed Light"/>
              <a:ea typeface="Roboto Condensed Light"/>
              <a:cs typeface="Roboto Condensed Light"/>
              <a:sym typeface="Roboto Condensed Light"/>
            </a:endParaRPr>
          </a:p>
          <a:p>
            <a:pPr indent="0" lvl="0" marL="0" rtl="0" algn="ctr">
              <a:spcBef>
                <a:spcPts val="0"/>
              </a:spcBef>
              <a:spcAft>
                <a:spcPts val="0"/>
              </a:spcAft>
              <a:buNone/>
            </a:pPr>
            <a:r>
              <a:t/>
            </a:r>
            <a:endParaRPr b="1" sz="4800">
              <a:solidFill>
                <a:schemeClr val="lt1"/>
              </a:solidFill>
              <a:latin typeface="Roboto Condensed"/>
              <a:ea typeface="Roboto Condensed"/>
              <a:cs typeface="Roboto Condensed"/>
              <a:sym typeface="Roboto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14"/>
          <p:cNvSpPr txBox="1"/>
          <p:nvPr/>
        </p:nvSpPr>
        <p:spPr>
          <a:xfrm>
            <a:off x="7425325" y="3932850"/>
            <a:ext cx="3312000" cy="17238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2000"/>
              <a:buFont typeface="Arial"/>
              <a:buNone/>
            </a:pPr>
            <a:r>
              <a:rPr b="1" lang="en-GB" sz="2400">
                <a:solidFill>
                  <a:srgbClr val="4FBEE8"/>
                </a:solidFill>
                <a:latin typeface="Roboto Condensed"/>
                <a:ea typeface="Roboto Condensed"/>
                <a:cs typeface="Roboto Condensed"/>
                <a:sym typeface="Roboto Condensed"/>
              </a:rPr>
              <a:t>COMMUNICATION SOLUTION </a:t>
            </a:r>
            <a:r>
              <a:rPr b="1" lang="en-GB" sz="2400">
                <a:solidFill>
                  <a:schemeClr val="lt1"/>
                </a:solidFill>
                <a:latin typeface="Roboto Condensed"/>
                <a:ea typeface="Roboto Condensed"/>
                <a:cs typeface="Roboto Condensed"/>
                <a:sym typeface="Roboto Condensed"/>
              </a:rPr>
              <a:t>FOR DIRECT CONNECTION AND RAPID RESPONSE. </a:t>
            </a:r>
            <a:endParaRPr b="1" i="0" sz="2400" u="none" cap="none" strike="noStrike">
              <a:solidFill>
                <a:schemeClr val="lt1"/>
              </a:solidFill>
              <a:latin typeface="Roboto Condensed"/>
              <a:ea typeface="Roboto Condensed"/>
              <a:cs typeface="Roboto Condensed"/>
              <a:sym typeface="Roboto Condensed"/>
            </a:endParaRPr>
          </a:p>
        </p:txBody>
      </p:sp>
      <p:pic>
        <p:nvPicPr>
          <p:cNvPr descr="Logo, icon, company name&#10;&#10;Description automatically generated" id="62" name="Google Shape;62;p14"/>
          <p:cNvPicPr preferRelativeResize="0"/>
          <p:nvPr/>
        </p:nvPicPr>
        <p:blipFill rotWithShape="1">
          <a:blip r:embed="rId4">
            <a:alphaModFix/>
          </a:blip>
          <a:srcRect b="0" l="0" r="0" t="0"/>
          <a:stretch/>
        </p:blipFill>
        <p:spPr>
          <a:xfrm>
            <a:off x="11658683" y="6316662"/>
            <a:ext cx="419100" cy="419100"/>
          </a:xfrm>
          <a:prstGeom prst="rect">
            <a:avLst/>
          </a:prstGeom>
          <a:noFill/>
          <a:ln>
            <a:noFill/>
          </a:ln>
        </p:spPr>
      </p:pic>
      <p:sp>
        <p:nvSpPr>
          <p:cNvPr id="63" name="Google Shape;63;p14"/>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sp>
        <p:nvSpPr>
          <p:cNvPr id="64" name="Google Shape;64;p14"/>
          <p:cNvSpPr txBox="1"/>
          <p:nvPr/>
        </p:nvSpPr>
        <p:spPr>
          <a:xfrm>
            <a:off x="7425325" y="1413225"/>
            <a:ext cx="2938500" cy="17238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rPr lang="en-GB" sz="4000">
                <a:solidFill>
                  <a:schemeClr val="lt1"/>
                </a:solidFill>
                <a:latin typeface="Roboto Condensed"/>
                <a:ea typeface="Roboto Condensed"/>
                <a:cs typeface="Roboto Condensed"/>
                <a:sym typeface="Roboto Condensed"/>
              </a:rPr>
              <a:t>STAY</a:t>
            </a:r>
            <a:endParaRPr sz="4000">
              <a:solidFill>
                <a:schemeClr val="lt1"/>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rPr b="1" lang="en-GB" sz="4000">
                <a:solidFill>
                  <a:srgbClr val="4FBEE8"/>
                </a:solidFill>
                <a:latin typeface="Roboto Condensed"/>
                <a:ea typeface="Roboto Condensed"/>
                <a:cs typeface="Roboto Condensed"/>
                <a:sym typeface="Roboto Condensed"/>
              </a:rPr>
              <a:t>DISCREET</a:t>
            </a:r>
            <a:endParaRPr b="1" sz="4000">
              <a:solidFill>
                <a:srgbClr val="4FBEE8"/>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rPr b="1" lang="en-GB" sz="4000">
                <a:solidFill>
                  <a:srgbClr val="CDD056"/>
                </a:solidFill>
                <a:latin typeface="Roboto Condensed"/>
                <a:ea typeface="Roboto Condensed"/>
                <a:cs typeface="Roboto Condensed"/>
                <a:sym typeface="Roboto Condensed"/>
              </a:rPr>
              <a:t>CONNECTED</a:t>
            </a:r>
            <a:endParaRPr b="1" sz="4000">
              <a:solidFill>
                <a:srgbClr val="CDD056"/>
              </a:solidFill>
              <a:latin typeface="Roboto Condensed"/>
              <a:ea typeface="Roboto Condensed"/>
              <a:cs typeface="Roboto Condensed"/>
              <a:sym typeface="Roboto Condensed"/>
            </a:endParaRPr>
          </a:p>
          <a:p>
            <a:pPr indent="0" lvl="0" marL="0" rtl="0" algn="l">
              <a:lnSpc>
                <a:spcPct val="80000"/>
              </a:lnSpc>
              <a:spcBef>
                <a:spcPts val="0"/>
              </a:spcBef>
              <a:spcAft>
                <a:spcPts val="0"/>
              </a:spcAft>
              <a:buNone/>
            </a:pPr>
            <a:r>
              <a:rPr b="1" lang="en-GB" sz="4000">
                <a:solidFill>
                  <a:schemeClr val="accent4"/>
                </a:solidFill>
                <a:latin typeface="Roboto Condensed"/>
                <a:ea typeface="Roboto Condensed"/>
                <a:cs typeface="Roboto Condensed"/>
                <a:sym typeface="Roboto Condensed"/>
              </a:rPr>
              <a:t>SAFE</a:t>
            </a:r>
            <a:endParaRPr b="1" sz="4000">
              <a:solidFill>
                <a:schemeClr val="accent4"/>
              </a:solidFill>
              <a:latin typeface="Roboto Condensed"/>
              <a:ea typeface="Roboto Condensed"/>
              <a:cs typeface="Roboto Condensed"/>
              <a:sym typeface="Roboto Condensed"/>
            </a:endParaRPr>
          </a:p>
        </p:txBody>
      </p:sp>
      <p:pic>
        <p:nvPicPr>
          <p:cNvPr id="65" name="Google Shape;65;p14"/>
          <p:cNvPicPr preferRelativeResize="0"/>
          <p:nvPr/>
        </p:nvPicPr>
        <p:blipFill rotWithShape="1">
          <a:blip r:embed="rId5">
            <a:alphaModFix/>
          </a:blip>
          <a:srcRect b="14281" l="30767" r="0" t="-21416"/>
          <a:stretch/>
        </p:blipFill>
        <p:spPr>
          <a:xfrm>
            <a:off x="0" y="0"/>
            <a:ext cx="4431326" cy="6858000"/>
          </a:xfrm>
          <a:prstGeom prst="rect">
            <a:avLst/>
          </a:prstGeom>
          <a:noFill/>
          <a:ln>
            <a:noFill/>
          </a:ln>
        </p:spPr>
      </p:pic>
      <p:sp>
        <p:nvSpPr>
          <p:cNvPr id="66" name="Google Shape;66;p14"/>
          <p:cNvSpPr txBox="1"/>
          <p:nvPr/>
        </p:nvSpPr>
        <p:spPr>
          <a:xfrm>
            <a:off x="-3723400" y="1949250"/>
            <a:ext cx="12209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latin typeface="Roboto Condensed"/>
              <a:ea typeface="Roboto Condensed"/>
              <a:cs typeface="Roboto Condensed"/>
              <a:sym typeface="Roboto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p:nvPr/>
        </p:nvSpPr>
        <p:spPr>
          <a:xfrm>
            <a:off x="0" y="0"/>
            <a:ext cx="6096000" cy="6858000"/>
          </a:xfrm>
          <a:prstGeom prst="rect">
            <a:avLst/>
          </a:prstGeom>
          <a:solidFill>
            <a:srgbClr val="19104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rPr b="0" i="0" lang="en-GB" sz="1867"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2" name="Google Shape;72;p15"/>
          <p:cNvSpPr txBox="1"/>
          <p:nvPr/>
        </p:nvSpPr>
        <p:spPr>
          <a:xfrm>
            <a:off x="367175" y="807075"/>
            <a:ext cx="5217300" cy="30624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2"/>
              </a:buClr>
              <a:buSzPts val="1800"/>
              <a:buFont typeface="Roboto Condensed"/>
              <a:buNone/>
            </a:pPr>
            <a:r>
              <a:rPr lang="en-GB" sz="1700">
                <a:solidFill>
                  <a:schemeClr val="lt1"/>
                </a:solidFill>
                <a:latin typeface="Roboto Condensed"/>
                <a:ea typeface="Roboto Condensed"/>
                <a:cs typeface="Roboto Condensed"/>
                <a:sym typeface="Roboto Condensed"/>
              </a:rPr>
              <a:t>The Curve Ecosystem is a combination of technologies that work together to enrich the customer experience. Enhancements like Voice Assist and Customer Assist embolden the Digital Hub and Wi-Fi Call Buttons to connect customers directly to staff; the Curve Digital Hub acting as an interface that connects your Wi-Fi Call Buttons to your Curve, DLR and DTR radios via voice alerts. With scalable opportunities like data analytics, this ecosystem is a tool for educated staffing, efficient operational workflows and real-time loss prevention.</a:t>
            </a:r>
            <a:endParaRPr b="0" i="0" sz="1700" u="none" cap="none" strike="noStrike">
              <a:solidFill>
                <a:srgbClr val="000000"/>
              </a:solidFill>
              <a:latin typeface="Roboto Condensed"/>
              <a:ea typeface="Roboto Condensed"/>
              <a:cs typeface="Roboto Condensed"/>
              <a:sym typeface="Roboto Condensed"/>
            </a:endParaRPr>
          </a:p>
        </p:txBody>
      </p:sp>
      <p:sp>
        <p:nvSpPr>
          <p:cNvPr id="73" name="Google Shape;73;p15"/>
          <p:cNvSpPr txBox="1"/>
          <p:nvPr/>
        </p:nvSpPr>
        <p:spPr>
          <a:xfrm>
            <a:off x="240113" y="176050"/>
            <a:ext cx="53442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340"/>
              <a:buFont typeface="Roboto Condensed"/>
              <a:buNone/>
            </a:pPr>
            <a:r>
              <a:rPr b="1" i="0" lang="en-GB" sz="3600" u="none" cap="none" strike="noStrike">
                <a:solidFill>
                  <a:srgbClr val="4FBEE8"/>
                </a:solidFill>
                <a:latin typeface="Roboto Condensed"/>
                <a:ea typeface="Roboto Condensed"/>
                <a:cs typeface="Roboto Condensed"/>
                <a:sym typeface="Roboto Condensed"/>
              </a:rPr>
              <a:t>OVERVIEW</a:t>
            </a:r>
            <a:endParaRPr b="0" i="0" sz="3600" u="none" cap="none" strike="noStrike">
              <a:solidFill>
                <a:srgbClr val="000000"/>
              </a:solidFill>
              <a:latin typeface="Roboto Condensed"/>
              <a:ea typeface="Roboto Condensed"/>
              <a:cs typeface="Roboto Condensed"/>
              <a:sym typeface="Roboto Condensed"/>
            </a:endParaRPr>
          </a:p>
        </p:txBody>
      </p:sp>
      <p:sp>
        <p:nvSpPr>
          <p:cNvPr id="74" name="Google Shape;74;p15"/>
          <p:cNvSpPr txBox="1"/>
          <p:nvPr/>
        </p:nvSpPr>
        <p:spPr>
          <a:xfrm>
            <a:off x="307350" y="4163600"/>
            <a:ext cx="5633700" cy="4084800"/>
          </a:xfrm>
          <a:prstGeom prst="rect">
            <a:avLst/>
          </a:prstGeom>
          <a:noFill/>
          <a:ln>
            <a:noFill/>
          </a:ln>
        </p:spPr>
        <p:txBody>
          <a:bodyPr anchorCtr="0" anchor="t" bIns="45700" lIns="91425" spcFirstLastPara="1" rIns="91425" wrap="square" tIns="45700">
            <a:noAutofit/>
          </a:bodyPr>
          <a:lstStyle/>
          <a:p>
            <a:pPr indent="0" lvl="0" marL="74800" marR="0" rtl="0" algn="l">
              <a:lnSpc>
                <a:spcPct val="105000"/>
              </a:lnSpc>
              <a:spcBef>
                <a:spcPts val="900"/>
              </a:spcBef>
              <a:spcAft>
                <a:spcPts val="0"/>
              </a:spcAft>
              <a:buClr>
                <a:srgbClr val="4FBEE8"/>
              </a:buClr>
              <a:buSzPts val="1600"/>
              <a:buFont typeface="Roboto Condensed"/>
              <a:buNone/>
            </a:pPr>
            <a:r>
              <a:rPr b="1" i="0" lang="en-GB" u="none" cap="none" strike="noStrike">
                <a:solidFill>
                  <a:srgbClr val="CDD056"/>
                </a:solidFill>
                <a:latin typeface="Roboto Condensed"/>
                <a:ea typeface="Roboto Condensed"/>
                <a:cs typeface="Roboto Condensed"/>
                <a:sym typeface="Roboto Condensed"/>
              </a:rPr>
              <a:t>Key Features:</a:t>
            </a:r>
            <a:endParaRPr>
              <a:solidFill>
                <a:schemeClr val="lt1"/>
              </a:solidFill>
              <a:latin typeface="Roboto Condensed"/>
              <a:ea typeface="Roboto Condensed"/>
              <a:cs typeface="Roboto Condensed"/>
              <a:sym typeface="Roboto Condensed"/>
            </a:endParaRPr>
          </a:p>
          <a:p>
            <a:pPr indent="-182562" lvl="0" marL="269875" marR="0" rtl="0" algn="l">
              <a:lnSpc>
                <a:spcPct val="105000"/>
              </a:lnSpc>
              <a:spcBef>
                <a:spcPts val="900"/>
              </a:spcBef>
              <a:spcAft>
                <a:spcPts val="0"/>
              </a:spcAft>
              <a:buClr>
                <a:srgbClr val="F9A750"/>
              </a:buClr>
              <a:buSzPts val="1400"/>
              <a:buFont typeface="Roboto Condensed"/>
              <a:buChar char="•"/>
            </a:pPr>
            <a:r>
              <a:rPr lang="en-GB">
                <a:solidFill>
                  <a:schemeClr val="lt1"/>
                </a:solidFill>
                <a:latin typeface="Roboto Condensed"/>
                <a:ea typeface="Roboto Condensed"/>
                <a:cs typeface="Roboto Condensed"/>
                <a:sym typeface="Roboto Condensed"/>
              </a:rPr>
              <a:t>Digital Hub is compatible with Curve, </a:t>
            </a:r>
            <a:r>
              <a:rPr lang="en-GB">
                <a:solidFill>
                  <a:srgbClr val="CDD056"/>
                </a:solidFill>
                <a:latin typeface="Roboto Condensed"/>
                <a:ea typeface="Roboto Condensed"/>
                <a:cs typeface="Roboto Condensed"/>
                <a:sym typeface="Roboto Condensed"/>
              </a:rPr>
              <a:t>DLR and DTR</a:t>
            </a:r>
            <a:r>
              <a:rPr lang="en-GB">
                <a:solidFill>
                  <a:schemeClr val="lt1"/>
                </a:solidFill>
                <a:latin typeface="Roboto Condensed"/>
                <a:ea typeface="Roboto Condensed"/>
                <a:cs typeface="Roboto Condensed"/>
                <a:sym typeface="Roboto Condensed"/>
              </a:rPr>
              <a:t> radios</a:t>
            </a:r>
            <a:endParaRPr b="0" i="0" u="none" cap="none" strike="noStrike">
              <a:solidFill>
                <a:srgbClr val="000000"/>
              </a:solidFill>
              <a:latin typeface="Roboto Condensed"/>
              <a:ea typeface="Roboto Condensed"/>
              <a:cs typeface="Roboto Condensed"/>
              <a:sym typeface="Roboto Condensed"/>
            </a:endParaRPr>
          </a:p>
          <a:p>
            <a:pPr indent="-182561" lvl="0" marL="269875" marR="0" rtl="0" algn="l">
              <a:lnSpc>
                <a:spcPct val="105000"/>
              </a:lnSpc>
              <a:spcBef>
                <a:spcPts val="900"/>
              </a:spcBef>
              <a:spcAft>
                <a:spcPts val="0"/>
              </a:spcAft>
              <a:buClr>
                <a:srgbClr val="FFC000"/>
              </a:buClr>
              <a:buSzPts val="1400"/>
              <a:buFont typeface="Roboto Condensed"/>
              <a:buChar char="•"/>
            </a:pPr>
            <a:r>
              <a:rPr lang="en-GB">
                <a:solidFill>
                  <a:schemeClr val="lt1"/>
                </a:solidFill>
                <a:latin typeface="Roboto Condensed"/>
                <a:ea typeface="Roboto Condensed"/>
                <a:cs typeface="Roboto Condensed"/>
                <a:sym typeface="Roboto Condensed"/>
              </a:rPr>
              <a:t>Call Buttons come in 4 flexible form factors</a:t>
            </a:r>
            <a:endParaRPr b="0" i="0" u="none" cap="none" strike="noStrike">
              <a:solidFill>
                <a:schemeClr val="lt1"/>
              </a:solidFill>
              <a:latin typeface="Roboto Condensed"/>
              <a:ea typeface="Roboto Condensed"/>
              <a:cs typeface="Roboto Condensed"/>
              <a:sym typeface="Roboto Condensed"/>
            </a:endParaRPr>
          </a:p>
          <a:p>
            <a:pPr indent="-182561" lvl="0" marL="269875" marR="0" rtl="0" algn="l">
              <a:lnSpc>
                <a:spcPct val="105000"/>
              </a:lnSpc>
              <a:spcBef>
                <a:spcPts val="900"/>
              </a:spcBef>
              <a:spcAft>
                <a:spcPts val="0"/>
              </a:spcAft>
              <a:buClr>
                <a:srgbClr val="FFC000"/>
              </a:buClr>
              <a:buSzPts val="1400"/>
              <a:buFont typeface="Roboto Condensed"/>
              <a:buChar char="•"/>
            </a:pPr>
            <a:r>
              <a:rPr lang="en-GB">
                <a:solidFill>
                  <a:schemeClr val="lt1"/>
                </a:solidFill>
                <a:latin typeface="Roboto Condensed"/>
                <a:ea typeface="Roboto Condensed"/>
                <a:cs typeface="Roboto Condensed"/>
                <a:sym typeface="Roboto Condensed"/>
              </a:rPr>
              <a:t>Call Buttons have attention-grabbing LED lights</a:t>
            </a:r>
            <a:endParaRPr b="0" i="0" u="none" cap="none" strike="noStrike">
              <a:solidFill>
                <a:schemeClr val="lt1"/>
              </a:solidFill>
              <a:latin typeface="Roboto Condensed"/>
              <a:ea typeface="Roboto Condensed"/>
              <a:cs typeface="Roboto Condensed"/>
              <a:sym typeface="Roboto Condensed"/>
            </a:endParaRPr>
          </a:p>
          <a:p>
            <a:pPr indent="-182563" lvl="0" marL="269875" marR="0" rtl="0" algn="l">
              <a:lnSpc>
                <a:spcPct val="105000"/>
              </a:lnSpc>
              <a:spcBef>
                <a:spcPts val="900"/>
              </a:spcBef>
              <a:spcAft>
                <a:spcPts val="0"/>
              </a:spcAft>
              <a:buClr>
                <a:srgbClr val="FFC000"/>
              </a:buClr>
              <a:buSzPts val="1400"/>
              <a:buFont typeface="Roboto Condensed"/>
              <a:buChar char="•"/>
            </a:pPr>
            <a:r>
              <a:rPr lang="en-GB">
                <a:solidFill>
                  <a:schemeClr val="lt1"/>
                </a:solidFill>
                <a:latin typeface="Roboto Condensed"/>
                <a:ea typeface="Roboto Condensed"/>
                <a:cs typeface="Roboto Condensed"/>
                <a:sym typeface="Roboto Condensed"/>
              </a:rPr>
              <a:t>Programmable escalation rule</a:t>
            </a:r>
            <a:endParaRPr b="0" i="0" u="none" cap="none" strike="noStrike">
              <a:solidFill>
                <a:srgbClr val="000000"/>
              </a:solidFill>
              <a:latin typeface="Roboto Condensed"/>
              <a:ea typeface="Roboto Condensed"/>
              <a:cs typeface="Roboto Condensed"/>
              <a:sym typeface="Roboto Condensed"/>
            </a:endParaRPr>
          </a:p>
          <a:p>
            <a:pPr indent="0" lvl="0" marL="0" marR="0" rtl="0" algn="l">
              <a:lnSpc>
                <a:spcPct val="105000"/>
              </a:lnSpc>
              <a:spcBef>
                <a:spcPts val="900"/>
              </a:spcBef>
              <a:spcAft>
                <a:spcPts val="0"/>
              </a:spcAft>
              <a:buNone/>
            </a:pPr>
            <a:r>
              <a:t/>
            </a:r>
            <a:endParaRPr b="0" i="0" u="none" cap="none" strike="noStrike">
              <a:solidFill>
                <a:schemeClr val="lt1"/>
              </a:solidFill>
              <a:latin typeface="Roboto Condensed"/>
              <a:ea typeface="Roboto Condensed"/>
              <a:cs typeface="Roboto Condensed"/>
              <a:sym typeface="Roboto Condensed"/>
            </a:endParaRPr>
          </a:p>
          <a:p>
            <a:pPr indent="0" lvl="0" marL="0" marR="0" rtl="0" algn="l">
              <a:lnSpc>
                <a:spcPct val="105000"/>
              </a:lnSpc>
              <a:spcBef>
                <a:spcPts val="900"/>
              </a:spcBef>
              <a:spcAft>
                <a:spcPts val="0"/>
              </a:spcAft>
              <a:buNone/>
            </a:pPr>
            <a:r>
              <a:t/>
            </a:r>
            <a:endParaRPr b="0" i="0" u="none" cap="none" strike="noStrike">
              <a:solidFill>
                <a:srgbClr val="000000"/>
              </a:solidFill>
              <a:latin typeface="Roboto Condensed"/>
              <a:ea typeface="Roboto Condensed"/>
              <a:cs typeface="Roboto Condensed"/>
              <a:sym typeface="Roboto Condensed"/>
            </a:endParaRPr>
          </a:p>
        </p:txBody>
      </p:sp>
      <p:pic>
        <p:nvPicPr>
          <p:cNvPr id="75" name="Google Shape;75;p15"/>
          <p:cNvPicPr preferRelativeResize="0"/>
          <p:nvPr/>
        </p:nvPicPr>
        <p:blipFill rotWithShape="1">
          <a:blip r:embed="rId3">
            <a:alphaModFix/>
          </a:blip>
          <a:srcRect b="0" l="15211" r="15204" t="0"/>
          <a:stretch/>
        </p:blipFill>
        <p:spPr>
          <a:xfrm>
            <a:off x="6095999" y="-1"/>
            <a:ext cx="6096000" cy="6857999"/>
          </a:xfrm>
          <a:prstGeom prst="rect">
            <a:avLst/>
          </a:prstGeom>
          <a:noFill/>
          <a:ln>
            <a:noFill/>
          </a:ln>
        </p:spPr>
      </p:pic>
      <p:pic>
        <p:nvPicPr>
          <p:cNvPr descr="Logo, icon, company name&#10;&#10;Description automatically generated" id="76" name="Google Shape;76;p15"/>
          <p:cNvPicPr preferRelativeResize="0"/>
          <p:nvPr/>
        </p:nvPicPr>
        <p:blipFill rotWithShape="1">
          <a:blip r:embed="rId4">
            <a:alphaModFix/>
          </a:blip>
          <a:srcRect b="0" l="0" r="0" t="0"/>
          <a:stretch/>
        </p:blipFill>
        <p:spPr>
          <a:xfrm>
            <a:off x="11658683" y="6316662"/>
            <a:ext cx="419100" cy="419100"/>
          </a:xfrm>
          <a:prstGeom prst="rect">
            <a:avLst/>
          </a:prstGeom>
          <a:noFill/>
          <a:ln>
            <a:noFill/>
          </a:ln>
        </p:spPr>
      </p:pic>
      <p:sp>
        <p:nvSpPr>
          <p:cNvPr id="77" name="Google Shape;77;p15"/>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cxnSp>
        <p:nvCxnSpPr>
          <p:cNvPr id="82" name="Google Shape;82;p16"/>
          <p:cNvCxnSpPr/>
          <p:nvPr/>
        </p:nvCxnSpPr>
        <p:spPr>
          <a:xfrm rot="5400000">
            <a:off x="7674047" y="3834419"/>
            <a:ext cx="299400" cy="3919200"/>
          </a:xfrm>
          <a:prstGeom prst="bentConnector3">
            <a:avLst>
              <a:gd fmla="val 49979" name="adj1"/>
            </a:avLst>
          </a:prstGeom>
          <a:noFill/>
          <a:ln cap="flat" cmpd="sng" w="19050">
            <a:solidFill>
              <a:srgbClr val="FFFFFF"/>
            </a:solidFill>
            <a:prstDash val="solid"/>
            <a:round/>
            <a:headEnd len="med" w="med" type="none"/>
            <a:tailEnd len="med" w="med" type="none"/>
          </a:ln>
        </p:spPr>
      </p:cxnSp>
      <p:cxnSp>
        <p:nvCxnSpPr>
          <p:cNvPr id="83" name="Google Shape;83;p16"/>
          <p:cNvCxnSpPr/>
          <p:nvPr/>
        </p:nvCxnSpPr>
        <p:spPr>
          <a:xfrm>
            <a:off x="5714550" y="1984750"/>
            <a:ext cx="0" cy="776100"/>
          </a:xfrm>
          <a:prstGeom prst="straightConnector1">
            <a:avLst/>
          </a:prstGeom>
          <a:noFill/>
          <a:ln cap="flat" cmpd="sng" w="19050">
            <a:solidFill>
              <a:srgbClr val="FFFFFF"/>
            </a:solidFill>
            <a:prstDash val="solid"/>
            <a:round/>
            <a:headEnd len="med" w="med" type="none"/>
            <a:tailEnd len="med" w="med" type="none"/>
          </a:ln>
        </p:spPr>
      </p:cxnSp>
      <p:pic>
        <p:nvPicPr>
          <p:cNvPr descr="Logo, icon, company name&#10;&#10;Description automatically generated" id="84" name="Google Shape;84;p16"/>
          <p:cNvPicPr preferRelativeResize="0"/>
          <p:nvPr/>
        </p:nvPicPr>
        <p:blipFill rotWithShape="1">
          <a:blip r:embed="rId4">
            <a:alphaModFix/>
          </a:blip>
          <a:srcRect b="0" l="0" r="0" t="0"/>
          <a:stretch/>
        </p:blipFill>
        <p:spPr>
          <a:xfrm>
            <a:off x="11658683" y="6316662"/>
            <a:ext cx="419100" cy="419100"/>
          </a:xfrm>
          <a:prstGeom prst="rect">
            <a:avLst/>
          </a:prstGeom>
          <a:noFill/>
          <a:ln>
            <a:noFill/>
          </a:ln>
        </p:spPr>
      </p:pic>
      <p:sp>
        <p:nvSpPr>
          <p:cNvPr id="85" name="Google Shape;85;p16"/>
          <p:cNvSpPr txBox="1"/>
          <p:nvPr/>
        </p:nvSpPr>
        <p:spPr>
          <a:xfrm>
            <a:off x="523313" y="477450"/>
            <a:ext cx="59424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340"/>
              <a:buFont typeface="Roboto Condensed"/>
              <a:buNone/>
            </a:pPr>
            <a:r>
              <a:rPr b="1" lang="en-GB" sz="3600">
                <a:solidFill>
                  <a:srgbClr val="4FBEE8"/>
                </a:solidFill>
                <a:latin typeface="Roboto Condensed"/>
                <a:ea typeface="Roboto Condensed"/>
                <a:cs typeface="Roboto Condensed"/>
                <a:sym typeface="Roboto Condensed"/>
              </a:rPr>
              <a:t>CUSTOMER &amp; STAFF FRIENDLY</a:t>
            </a:r>
            <a:endParaRPr b="0" i="0" sz="3600" u="none" cap="none" strike="noStrike">
              <a:solidFill>
                <a:srgbClr val="000000"/>
              </a:solidFill>
              <a:latin typeface="Roboto Condensed"/>
              <a:ea typeface="Roboto Condensed"/>
              <a:cs typeface="Roboto Condensed"/>
              <a:sym typeface="Roboto Condensed"/>
            </a:endParaRPr>
          </a:p>
        </p:txBody>
      </p:sp>
      <p:grpSp>
        <p:nvGrpSpPr>
          <p:cNvPr id="86" name="Google Shape;86;p16"/>
          <p:cNvGrpSpPr/>
          <p:nvPr/>
        </p:nvGrpSpPr>
        <p:grpSpPr>
          <a:xfrm>
            <a:off x="1791910" y="3174592"/>
            <a:ext cx="1648524" cy="630529"/>
            <a:chOff x="1563310" y="3174592"/>
            <a:chExt cx="1648524" cy="630529"/>
          </a:xfrm>
        </p:grpSpPr>
        <p:cxnSp>
          <p:nvCxnSpPr>
            <p:cNvPr id="87" name="Google Shape;87;p16"/>
            <p:cNvCxnSpPr/>
            <p:nvPr/>
          </p:nvCxnSpPr>
          <p:spPr>
            <a:xfrm rot="10800000">
              <a:off x="1647765" y="3266082"/>
              <a:ext cx="3000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88" name="Google Shape;88;p16"/>
            <p:cNvGrpSpPr/>
            <p:nvPr/>
          </p:nvGrpSpPr>
          <p:grpSpPr>
            <a:xfrm>
              <a:off x="1563310" y="3174592"/>
              <a:ext cx="1648524" cy="630529"/>
              <a:chOff x="1572835" y="3174592"/>
              <a:chExt cx="1648524" cy="630529"/>
            </a:xfrm>
          </p:grpSpPr>
          <p:grpSp>
            <p:nvGrpSpPr>
              <p:cNvPr id="89" name="Google Shape;89;p16"/>
              <p:cNvGrpSpPr/>
              <p:nvPr/>
            </p:nvGrpSpPr>
            <p:grpSpPr>
              <a:xfrm>
                <a:off x="1572835" y="3174592"/>
                <a:ext cx="1622917" cy="630529"/>
                <a:chOff x="1572835" y="3174592"/>
                <a:chExt cx="1622917" cy="630529"/>
              </a:xfrm>
            </p:grpSpPr>
            <p:grpSp>
              <p:nvGrpSpPr>
                <p:cNvPr id="90" name="Google Shape;90;p16"/>
                <p:cNvGrpSpPr/>
                <p:nvPr/>
              </p:nvGrpSpPr>
              <p:grpSpPr>
                <a:xfrm>
                  <a:off x="1677602" y="3224021"/>
                  <a:ext cx="1518150" cy="581100"/>
                  <a:chOff x="1621483" y="3205114"/>
                  <a:chExt cx="1518150" cy="581100"/>
                </a:xfrm>
              </p:grpSpPr>
              <p:sp>
                <p:nvSpPr>
                  <p:cNvPr id="91" name="Google Shape;91;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92" name="Google Shape;92;p16"/>
                  <p:cNvCxnSpPr>
                    <a:stCxn id="91" idx="0"/>
                  </p:cNvCxnSpPr>
                  <p:nvPr/>
                </p:nvCxnSpPr>
                <p:spPr>
                  <a:xfrm rot="10800000">
                    <a:off x="1621483" y="3205114"/>
                    <a:ext cx="1227600" cy="0"/>
                  </a:xfrm>
                  <a:prstGeom prst="straightConnector1">
                    <a:avLst/>
                  </a:prstGeom>
                  <a:noFill/>
                  <a:ln cap="flat" cmpd="sng" w="9525">
                    <a:solidFill>
                      <a:schemeClr val="lt1"/>
                    </a:solidFill>
                    <a:prstDash val="solid"/>
                    <a:round/>
                    <a:headEnd len="sm" w="sm" type="none"/>
                    <a:tailEnd len="sm" w="sm" type="none"/>
                  </a:ln>
                </p:spPr>
              </p:cxnSp>
            </p:grpSp>
            <p:sp>
              <p:nvSpPr>
                <p:cNvPr id="93" name="Google Shape;93;p16"/>
                <p:cNvSpPr/>
                <p:nvPr/>
              </p:nvSpPr>
              <p:spPr>
                <a:xfrm>
                  <a:off x="1572835"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94" name="Google Shape;94;p16"/>
              <p:cNvSpPr/>
              <p:nvPr/>
            </p:nvSpPr>
            <p:spPr>
              <a:xfrm>
                <a:off x="3175759" y="3497420"/>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grpSp>
      <p:sp>
        <p:nvSpPr>
          <p:cNvPr id="95" name="Google Shape;95;p16"/>
          <p:cNvSpPr txBox="1"/>
          <p:nvPr/>
        </p:nvSpPr>
        <p:spPr>
          <a:xfrm>
            <a:off x="2435750" y="3236350"/>
            <a:ext cx="9285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SINGLE-BUTTON OPERATION</a:t>
            </a:r>
            <a:endParaRPr i="0" sz="850" u="none" cap="none" strike="noStrike">
              <a:solidFill>
                <a:schemeClr val="lt1"/>
              </a:solidFill>
              <a:latin typeface="Roboto Condensed"/>
              <a:ea typeface="Roboto Condensed"/>
              <a:cs typeface="Roboto Condensed"/>
              <a:sym typeface="Roboto Condensed"/>
            </a:endParaRPr>
          </a:p>
        </p:txBody>
      </p:sp>
      <p:grpSp>
        <p:nvGrpSpPr>
          <p:cNvPr id="96" name="Google Shape;96;p16"/>
          <p:cNvGrpSpPr/>
          <p:nvPr/>
        </p:nvGrpSpPr>
        <p:grpSpPr>
          <a:xfrm>
            <a:off x="1791910" y="4035205"/>
            <a:ext cx="1648524" cy="630529"/>
            <a:chOff x="1563310" y="3174592"/>
            <a:chExt cx="1648524" cy="630529"/>
          </a:xfrm>
        </p:grpSpPr>
        <p:cxnSp>
          <p:nvCxnSpPr>
            <p:cNvPr id="97" name="Google Shape;97;p16"/>
            <p:cNvCxnSpPr/>
            <p:nvPr/>
          </p:nvCxnSpPr>
          <p:spPr>
            <a:xfrm rot="10800000">
              <a:off x="1647765" y="3266082"/>
              <a:ext cx="3000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98" name="Google Shape;98;p16"/>
            <p:cNvGrpSpPr/>
            <p:nvPr/>
          </p:nvGrpSpPr>
          <p:grpSpPr>
            <a:xfrm>
              <a:off x="1563310" y="3174592"/>
              <a:ext cx="1648524" cy="630529"/>
              <a:chOff x="1572835" y="3174592"/>
              <a:chExt cx="1648524" cy="630529"/>
            </a:xfrm>
          </p:grpSpPr>
          <p:grpSp>
            <p:nvGrpSpPr>
              <p:cNvPr id="99" name="Google Shape;99;p16"/>
              <p:cNvGrpSpPr/>
              <p:nvPr/>
            </p:nvGrpSpPr>
            <p:grpSpPr>
              <a:xfrm>
                <a:off x="1572835" y="3174592"/>
                <a:ext cx="1622917" cy="630529"/>
                <a:chOff x="1572835" y="3174592"/>
                <a:chExt cx="1622917" cy="630529"/>
              </a:xfrm>
            </p:grpSpPr>
            <p:grpSp>
              <p:nvGrpSpPr>
                <p:cNvPr id="100" name="Google Shape;100;p16"/>
                <p:cNvGrpSpPr/>
                <p:nvPr/>
              </p:nvGrpSpPr>
              <p:grpSpPr>
                <a:xfrm>
                  <a:off x="1677602" y="3224021"/>
                  <a:ext cx="1518150" cy="581100"/>
                  <a:chOff x="1621483" y="3205114"/>
                  <a:chExt cx="1518150" cy="581100"/>
                </a:xfrm>
              </p:grpSpPr>
              <p:sp>
                <p:nvSpPr>
                  <p:cNvPr id="101" name="Google Shape;101;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02" name="Google Shape;102;p16"/>
                  <p:cNvCxnSpPr>
                    <a:stCxn id="101" idx="0"/>
                  </p:cNvCxnSpPr>
                  <p:nvPr/>
                </p:nvCxnSpPr>
                <p:spPr>
                  <a:xfrm rot="10800000">
                    <a:off x="1621483" y="3205114"/>
                    <a:ext cx="1227600" cy="0"/>
                  </a:xfrm>
                  <a:prstGeom prst="straightConnector1">
                    <a:avLst/>
                  </a:prstGeom>
                  <a:noFill/>
                  <a:ln cap="flat" cmpd="sng" w="9525">
                    <a:solidFill>
                      <a:schemeClr val="lt1"/>
                    </a:solidFill>
                    <a:prstDash val="solid"/>
                    <a:round/>
                    <a:headEnd len="sm" w="sm" type="none"/>
                    <a:tailEnd len="sm" w="sm" type="none"/>
                  </a:ln>
                </p:spPr>
              </p:cxnSp>
            </p:grpSp>
            <p:sp>
              <p:nvSpPr>
                <p:cNvPr id="103" name="Google Shape;103;p16"/>
                <p:cNvSpPr/>
                <p:nvPr/>
              </p:nvSpPr>
              <p:spPr>
                <a:xfrm>
                  <a:off x="1572835"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104" name="Google Shape;104;p16"/>
              <p:cNvSpPr/>
              <p:nvPr/>
            </p:nvSpPr>
            <p:spPr>
              <a:xfrm>
                <a:off x="3175759" y="3497420"/>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grpSp>
      <p:sp>
        <p:nvSpPr>
          <p:cNvPr id="105" name="Google Shape;105;p16"/>
          <p:cNvSpPr txBox="1"/>
          <p:nvPr/>
        </p:nvSpPr>
        <p:spPr>
          <a:xfrm>
            <a:off x="2457700" y="4120625"/>
            <a:ext cx="1121700" cy="5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Wi-Fi BASED, 4 DIFFERENT FORM FACTORS</a:t>
            </a:r>
            <a:endParaRPr i="0" sz="850" u="none" cap="none" strike="noStrike">
              <a:solidFill>
                <a:schemeClr val="lt1"/>
              </a:solidFill>
              <a:latin typeface="Roboto Condensed"/>
              <a:ea typeface="Roboto Condensed"/>
              <a:cs typeface="Roboto Condensed"/>
              <a:sym typeface="Roboto Condensed"/>
            </a:endParaRPr>
          </a:p>
        </p:txBody>
      </p:sp>
      <p:grpSp>
        <p:nvGrpSpPr>
          <p:cNvPr id="106" name="Google Shape;106;p16"/>
          <p:cNvGrpSpPr/>
          <p:nvPr/>
        </p:nvGrpSpPr>
        <p:grpSpPr>
          <a:xfrm>
            <a:off x="1856081" y="4966006"/>
            <a:ext cx="1780439" cy="630529"/>
            <a:chOff x="1431395" y="3174592"/>
            <a:chExt cx="1780439" cy="630529"/>
          </a:xfrm>
        </p:grpSpPr>
        <p:cxnSp>
          <p:nvCxnSpPr>
            <p:cNvPr id="107" name="Google Shape;107;p16"/>
            <p:cNvCxnSpPr/>
            <p:nvPr/>
          </p:nvCxnSpPr>
          <p:spPr>
            <a:xfrm rot="10800000">
              <a:off x="1521579" y="3266082"/>
              <a:ext cx="2301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108" name="Google Shape;108;p16"/>
            <p:cNvGrpSpPr/>
            <p:nvPr/>
          </p:nvGrpSpPr>
          <p:grpSpPr>
            <a:xfrm>
              <a:off x="1431395" y="3174592"/>
              <a:ext cx="1780439" cy="630529"/>
              <a:chOff x="1440920" y="3174592"/>
              <a:chExt cx="1780439" cy="630529"/>
            </a:xfrm>
          </p:grpSpPr>
          <p:grpSp>
            <p:nvGrpSpPr>
              <p:cNvPr id="109" name="Google Shape;109;p16"/>
              <p:cNvGrpSpPr/>
              <p:nvPr/>
            </p:nvGrpSpPr>
            <p:grpSpPr>
              <a:xfrm>
                <a:off x="1440920" y="3174592"/>
                <a:ext cx="1754832" cy="630529"/>
                <a:chOff x="1440920" y="3174592"/>
                <a:chExt cx="1754832" cy="630529"/>
              </a:xfrm>
            </p:grpSpPr>
            <p:grpSp>
              <p:nvGrpSpPr>
                <p:cNvPr id="110" name="Google Shape;110;p16"/>
                <p:cNvGrpSpPr/>
                <p:nvPr/>
              </p:nvGrpSpPr>
              <p:grpSpPr>
                <a:xfrm>
                  <a:off x="1545602" y="3224021"/>
                  <a:ext cx="1650150" cy="581100"/>
                  <a:chOff x="1489483" y="3205114"/>
                  <a:chExt cx="1650150" cy="581100"/>
                </a:xfrm>
              </p:grpSpPr>
              <p:sp>
                <p:nvSpPr>
                  <p:cNvPr id="111" name="Google Shape;111;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12" name="Google Shape;112;p16"/>
                  <p:cNvCxnSpPr>
                    <a:stCxn id="111" idx="0"/>
                  </p:cNvCxnSpPr>
                  <p:nvPr/>
                </p:nvCxnSpPr>
                <p:spPr>
                  <a:xfrm rot="10800000">
                    <a:off x="1489483" y="3205114"/>
                    <a:ext cx="1359600" cy="0"/>
                  </a:xfrm>
                  <a:prstGeom prst="straightConnector1">
                    <a:avLst/>
                  </a:prstGeom>
                  <a:noFill/>
                  <a:ln cap="flat" cmpd="sng" w="9525">
                    <a:solidFill>
                      <a:schemeClr val="lt1"/>
                    </a:solidFill>
                    <a:prstDash val="solid"/>
                    <a:round/>
                    <a:headEnd len="sm" w="sm" type="none"/>
                    <a:tailEnd len="sm" w="sm" type="none"/>
                  </a:ln>
                </p:spPr>
              </p:cxnSp>
            </p:grpSp>
            <p:sp>
              <p:nvSpPr>
                <p:cNvPr id="113" name="Google Shape;113;p16"/>
                <p:cNvSpPr/>
                <p:nvPr/>
              </p:nvSpPr>
              <p:spPr>
                <a:xfrm>
                  <a:off x="1440920"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114" name="Google Shape;114;p16"/>
              <p:cNvSpPr/>
              <p:nvPr/>
            </p:nvSpPr>
            <p:spPr>
              <a:xfrm>
                <a:off x="3175759" y="3497420"/>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grpSp>
      <p:sp>
        <p:nvSpPr>
          <p:cNvPr id="115" name="Google Shape;115;p16"/>
          <p:cNvSpPr txBox="1"/>
          <p:nvPr/>
        </p:nvSpPr>
        <p:spPr>
          <a:xfrm>
            <a:off x="2381500" y="5044175"/>
            <a:ext cx="1254900" cy="70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ASSURANCE LED AND MESSAGE WHEN SHOPPER PRESSES HELP</a:t>
            </a:r>
            <a:endParaRPr i="0" sz="850" u="none" cap="none" strike="noStrike">
              <a:solidFill>
                <a:srgbClr val="000000"/>
              </a:solidFill>
              <a:latin typeface="Roboto Condensed"/>
              <a:ea typeface="Roboto Condensed"/>
              <a:cs typeface="Roboto Condensed"/>
              <a:sym typeface="Roboto Condensed"/>
            </a:endParaRPr>
          </a:p>
        </p:txBody>
      </p:sp>
      <p:grpSp>
        <p:nvGrpSpPr>
          <p:cNvPr id="116" name="Google Shape;116;p16"/>
          <p:cNvGrpSpPr/>
          <p:nvPr/>
        </p:nvGrpSpPr>
        <p:grpSpPr>
          <a:xfrm>
            <a:off x="6183234" y="3034549"/>
            <a:ext cx="1898642" cy="630529"/>
            <a:chOff x="1313192" y="3174592"/>
            <a:chExt cx="1898642" cy="630529"/>
          </a:xfrm>
        </p:grpSpPr>
        <p:cxnSp>
          <p:nvCxnSpPr>
            <p:cNvPr id="117" name="Google Shape;117;p16"/>
            <p:cNvCxnSpPr>
              <a:endCxn id="118" idx="5"/>
            </p:cNvCxnSpPr>
            <p:nvPr/>
          </p:nvCxnSpPr>
          <p:spPr>
            <a:xfrm rot="10800000">
              <a:off x="1402559" y="3263959"/>
              <a:ext cx="4167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119" name="Google Shape;119;p16"/>
            <p:cNvGrpSpPr/>
            <p:nvPr/>
          </p:nvGrpSpPr>
          <p:grpSpPr>
            <a:xfrm>
              <a:off x="1313192" y="3174592"/>
              <a:ext cx="1898642" cy="630529"/>
              <a:chOff x="1322717" y="3174592"/>
              <a:chExt cx="1898642" cy="630529"/>
            </a:xfrm>
          </p:grpSpPr>
          <p:grpSp>
            <p:nvGrpSpPr>
              <p:cNvPr id="120" name="Google Shape;120;p16"/>
              <p:cNvGrpSpPr/>
              <p:nvPr/>
            </p:nvGrpSpPr>
            <p:grpSpPr>
              <a:xfrm>
                <a:off x="1322717" y="3174592"/>
                <a:ext cx="1873035" cy="630529"/>
                <a:chOff x="1322717" y="3174592"/>
                <a:chExt cx="1873035" cy="630529"/>
              </a:xfrm>
            </p:grpSpPr>
            <p:grpSp>
              <p:nvGrpSpPr>
                <p:cNvPr id="121" name="Google Shape;121;p16"/>
                <p:cNvGrpSpPr/>
                <p:nvPr/>
              </p:nvGrpSpPr>
              <p:grpSpPr>
                <a:xfrm>
                  <a:off x="1427402" y="3224021"/>
                  <a:ext cx="1768350" cy="581100"/>
                  <a:chOff x="1371283" y="3205114"/>
                  <a:chExt cx="1768350" cy="581100"/>
                </a:xfrm>
              </p:grpSpPr>
              <p:sp>
                <p:nvSpPr>
                  <p:cNvPr id="122" name="Google Shape;122;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23" name="Google Shape;123;p16"/>
                  <p:cNvCxnSpPr>
                    <a:stCxn id="122" idx="0"/>
                  </p:cNvCxnSpPr>
                  <p:nvPr/>
                </p:nvCxnSpPr>
                <p:spPr>
                  <a:xfrm rot="10800000">
                    <a:off x="1371283" y="3205114"/>
                    <a:ext cx="1477800" cy="0"/>
                  </a:xfrm>
                  <a:prstGeom prst="straightConnector1">
                    <a:avLst/>
                  </a:prstGeom>
                  <a:noFill/>
                  <a:ln cap="flat" cmpd="sng" w="9525">
                    <a:solidFill>
                      <a:schemeClr val="lt1"/>
                    </a:solidFill>
                    <a:prstDash val="solid"/>
                    <a:round/>
                    <a:headEnd len="sm" w="sm" type="none"/>
                    <a:tailEnd len="sm" w="sm" type="none"/>
                  </a:ln>
                </p:spPr>
              </p:cxnSp>
            </p:grpSp>
            <p:sp>
              <p:nvSpPr>
                <p:cNvPr id="118" name="Google Shape;118;p16"/>
                <p:cNvSpPr/>
                <p:nvPr/>
              </p:nvSpPr>
              <p:spPr>
                <a:xfrm>
                  <a:off x="1322717"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124" name="Google Shape;124;p16"/>
              <p:cNvSpPr/>
              <p:nvPr/>
            </p:nvSpPr>
            <p:spPr>
              <a:xfrm>
                <a:off x="3175759" y="3497420"/>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grpSp>
      <p:sp>
        <p:nvSpPr>
          <p:cNvPr id="125" name="Google Shape;125;p16"/>
          <p:cNvSpPr txBox="1"/>
          <p:nvPr/>
        </p:nvSpPr>
        <p:spPr>
          <a:xfrm>
            <a:off x="7245350" y="3096325"/>
            <a:ext cx="982800" cy="5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i="0" lang="en-GB" sz="850" u="none" cap="none" strike="noStrike">
                <a:solidFill>
                  <a:schemeClr val="lt1"/>
                </a:solidFill>
                <a:latin typeface="Roboto Condensed"/>
                <a:ea typeface="Roboto Condensed"/>
                <a:cs typeface="Roboto Condensed"/>
                <a:sym typeface="Roboto Condensed"/>
              </a:rPr>
              <a:t>COLOR </a:t>
            </a:r>
            <a:br>
              <a:rPr i="0" lang="en-GB" sz="850" u="none" cap="none" strike="noStrike">
                <a:solidFill>
                  <a:schemeClr val="lt1"/>
                </a:solidFill>
                <a:latin typeface="Roboto Condensed"/>
                <a:ea typeface="Roboto Condensed"/>
                <a:cs typeface="Roboto Condensed"/>
                <a:sym typeface="Roboto Condensed"/>
              </a:rPr>
            </a:br>
            <a:r>
              <a:rPr i="0" lang="en-GB" sz="850" u="none" cap="none" strike="noStrike">
                <a:solidFill>
                  <a:schemeClr val="lt1"/>
                </a:solidFill>
                <a:latin typeface="Roboto Condensed"/>
                <a:ea typeface="Roboto Condensed"/>
                <a:cs typeface="Roboto Condensed"/>
                <a:sym typeface="Roboto Condensed"/>
              </a:rPr>
              <a:t>LED STATUS INDICATOR</a:t>
            </a:r>
            <a:endParaRPr i="0" sz="850" u="none" cap="none" strike="noStrike">
              <a:solidFill>
                <a:srgbClr val="000000"/>
              </a:solidFill>
              <a:latin typeface="Roboto Condensed"/>
              <a:ea typeface="Roboto Condensed"/>
              <a:cs typeface="Roboto Condensed"/>
              <a:sym typeface="Roboto Condensed"/>
            </a:endParaRPr>
          </a:p>
        </p:txBody>
      </p:sp>
      <p:cxnSp>
        <p:nvCxnSpPr>
          <p:cNvPr id="126" name="Google Shape;126;p16"/>
          <p:cNvCxnSpPr>
            <a:endCxn id="127" idx="5"/>
          </p:cNvCxnSpPr>
          <p:nvPr/>
        </p:nvCxnSpPr>
        <p:spPr>
          <a:xfrm rot="10800000">
            <a:off x="6209101" y="4560473"/>
            <a:ext cx="5322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128" name="Google Shape;128;p16"/>
          <p:cNvGrpSpPr/>
          <p:nvPr/>
        </p:nvGrpSpPr>
        <p:grpSpPr>
          <a:xfrm>
            <a:off x="6119734" y="4471106"/>
            <a:ext cx="2012735" cy="630529"/>
            <a:chOff x="1183017" y="3174592"/>
            <a:chExt cx="2012735" cy="630529"/>
          </a:xfrm>
        </p:grpSpPr>
        <p:grpSp>
          <p:nvGrpSpPr>
            <p:cNvPr id="129" name="Google Shape;129;p16"/>
            <p:cNvGrpSpPr/>
            <p:nvPr/>
          </p:nvGrpSpPr>
          <p:grpSpPr>
            <a:xfrm>
              <a:off x="1287602" y="3224021"/>
              <a:ext cx="1908150" cy="581100"/>
              <a:chOff x="1231483" y="3205114"/>
              <a:chExt cx="1908150" cy="581100"/>
            </a:xfrm>
          </p:grpSpPr>
          <p:sp>
            <p:nvSpPr>
              <p:cNvPr id="130" name="Google Shape;130;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31" name="Google Shape;131;p16"/>
              <p:cNvCxnSpPr>
                <a:stCxn id="130" idx="0"/>
                <a:endCxn id="127" idx="6"/>
              </p:cNvCxnSpPr>
              <p:nvPr/>
            </p:nvCxnSpPr>
            <p:spPr>
              <a:xfrm flipH="1">
                <a:off x="1231483" y="3205114"/>
                <a:ext cx="1617600" cy="3000"/>
              </a:xfrm>
              <a:prstGeom prst="straightConnector1">
                <a:avLst/>
              </a:prstGeom>
              <a:noFill/>
              <a:ln cap="flat" cmpd="sng" w="9525">
                <a:solidFill>
                  <a:schemeClr val="lt1"/>
                </a:solidFill>
                <a:prstDash val="solid"/>
                <a:round/>
                <a:headEnd len="sm" w="sm" type="none"/>
                <a:tailEnd len="sm" w="sm" type="none"/>
              </a:ln>
            </p:spPr>
          </p:cxnSp>
        </p:grpSp>
        <p:sp>
          <p:nvSpPr>
            <p:cNvPr id="127" name="Google Shape;127;p16"/>
            <p:cNvSpPr/>
            <p:nvPr/>
          </p:nvSpPr>
          <p:spPr>
            <a:xfrm>
              <a:off x="1183017"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132" name="Google Shape;132;p16"/>
          <p:cNvSpPr/>
          <p:nvPr/>
        </p:nvSpPr>
        <p:spPr>
          <a:xfrm>
            <a:off x="8112476" y="4793934"/>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cxnSp>
        <p:nvCxnSpPr>
          <p:cNvPr id="133" name="Google Shape;133;p16"/>
          <p:cNvCxnSpPr/>
          <p:nvPr/>
        </p:nvCxnSpPr>
        <p:spPr>
          <a:xfrm rot="10800000">
            <a:off x="8015442" y="1084638"/>
            <a:ext cx="0" cy="34380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134" name="Google Shape;134;p16"/>
          <p:cNvGrpSpPr/>
          <p:nvPr/>
        </p:nvGrpSpPr>
        <p:grpSpPr>
          <a:xfrm flipH="1">
            <a:off x="9546567" y="484875"/>
            <a:ext cx="1898604" cy="581100"/>
            <a:chOff x="1428650" y="3205114"/>
            <a:chExt cx="1319116" cy="581100"/>
          </a:xfrm>
        </p:grpSpPr>
        <p:sp>
          <p:nvSpPr>
            <p:cNvPr id="135" name="Google Shape;135;p16"/>
            <p:cNvSpPr/>
            <p:nvPr/>
          </p:nvSpPr>
          <p:spPr>
            <a:xfrm>
              <a:off x="2166666"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36" name="Google Shape;136;p16"/>
            <p:cNvCxnSpPr>
              <a:stCxn id="135" idx="0"/>
            </p:cNvCxnSpPr>
            <p:nvPr/>
          </p:nvCxnSpPr>
          <p:spPr>
            <a:xfrm rot="10800000">
              <a:off x="1719216" y="3205114"/>
              <a:ext cx="738000" cy="0"/>
            </a:xfrm>
            <a:prstGeom prst="straightConnector1">
              <a:avLst/>
            </a:prstGeom>
            <a:noFill/>
            <a:ln cap="flat" cmpd="sng" w="9525">
              <a:solidFill>
                <a:schemeClr val="lt1"/>
              </a:solidFill>
              <a:prstDash val="solid"/>
              <a:round/>
              <a:headEnd len="sm" w="sm" type="none"/>
              <a:tailEnd len="sm" w="sm" type="none"/>
            </a:ln>
          </p:spPr>
        </p:cxnSp>
        <p:sp>
          <p:nvSpPr>
            <p:cNvPr id="137" name="Google Shape;137;p16"/>
            <p:cNvSpPr/>
            <p:nvPr/>
          </p:nvSpPr>
          <p:spPr>
            <a:xfrm flipH="1">
              <a:off x="1428650"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grpSp>
      <p:cxnSp>
        <p:nvCxnSpPr>
          <p:cNvPr id="138" name="Google Shape;138;p16"/>
          <p:cNvCxnSpPr/>
          <p:nvPr/>
        </p:nvCxnSpPr>
        <p:spPr>
          <a:xfrm>
            <a:off x="11445186" y="754052"/>
            <a:ext cx="0" cy="350100"/>
          </a:xfrm>
          <a:prstGeom prst="straightConnector1">
            <a:avLst/>
          </a:prstGeom>
          <a:noFill/>
          <a:ln cap="flat" cmpd="sng" w="9525">
            <a:solidFill>
              <a:schemeClr val="lt1"/>
            </a:solidFill>
            <a:prstDash val="solid"/>
            <a:round/>
            <a:headEnd len="sm" w="sm" type="none"/>
            <a:tailEnd len="sm" w="sm" type="none"/>
          </a:ln>
        </p:spPr>
      </p:cxnSp>
      <p:grpSp>
        <p:nvGrpSpPr>
          <p:cNvPr id="139" name="Google Shape;139;p16"/>
          <p:cNvGrpSpPr/>
          <p:nvPr/>
        </p:nvGrpSpPr>
        <p:grpSpPr>
          <a:xfrm>
            <a:off x="6259434" y="3812762"/>
            <a:ext cx="1898642" cy="630529"/>
            <a:chOff x="1313192" y="3174592"/>
            <a:chExt cx="1898642" cy="630529"/>
          </a:xfrm>
        </p:grpSpPr>
        <p:cxnSp>
          <p:nvCxnSpPr>
            <p:cNvPr id="140" name="Google Shape;140;p16"/>
            <p:cNvCxnSpPr>
              <a:endCxn id="141" idx="5"/>
            </p:cNvCxnSpPr>
            <p:nvPr/>
          </p:nvCxnSpPr>
          <p:spPr>
            <a:xfrm rot="10800000">
              <a:off x="1402559" y="3263959"/>
              <a:ext cx="416700" cy="0"/>
            </a:xfrm>
            <a:prstGeom prst="straightConnector1">
              <a:avLst/>
            </a:prstGeom>
            <a:noFill/>
            <a:ln cap="flat" cmpd="sng" w="9525">
              <a:solidFill>
                <a:schemeClr val="dk1">
                  <a:alpha val="3140"/>
                </a:schemeClr>
              </a:solidFill>
              <a:prstDash val="solid"/>
              <a:round/>
              <a:headEnd len="sm" w="sm" type="none"/>
              <a:tailEnd len="sm" w="sm" type="none"/>
            </a:ln>
          </p:spPr>
        </p:cxnSp>
        <p:grpSp>
          <p:nvGrpSpPr>
            <p:cNvPr id="142" name="Google Shape;142;p16"/>
            <p:cNvGrpSpPr/>
            <p:nvPr/>
          </p:nvGrpSpPr>
          <p:grpSpPr>
            <a:xfrm>
              <a:off x="1313192" y="3174592"/>
              <a:ext cx="1898642" cy="630529"/>
              <a:chOff x="1322717" y="3174592"/>
              <a:chExt cx="1898642" cy="630529"/>
            </a:xfrm>
          </p:grpSpPr>
          <p:grpSp>
            <p:nvGrpSpPr>
              <p:cNvPr id="143" name="Google Shape;143;p16"/>
              <p:cNvGrpSpPr/>
              <p:nvPr/>
            </p:nvGrpSpPr>
            <p:grpSpPr>
              <a:xfrm>
                <a:off x="1322717" y="3174592"/>
                <a:ext cx="1873035" cy="630529"/>
                <a:chOff x="1322717" y="3174592"/>
                <a:chExt cx="1873035" cy="630529"/>
              </a:xfrm>
            </p:grpSpPr>
            <p:grpSp>
              <p:nvGrpSpPr>
                <p:cNvPr id="144" name="Google Shape;144;p16"/>
                <p:cNvGrpSpPr/>
                <p:nvPr/>
              </p:nvGrpSpPr>
              <p:grpSpPr>
                <a:xfrm>
                  <a:off x="1427402" y="3224021"/>
                  <a:ext cx="1768350" cy="581100"/>
                  <a:chOff x="1371283" y="3205114"/>
                  <a:chExt cx="1768350" cy="581100"/>
                </a:xfrm>
              </p:grpSpPr>
              <p:sp>
                <p:nvSpPr>
                  <p:cNvPr id="145" name="Google Shape;145;p16"/>
                  <p:cNvSpPr/>
                  <p:nvPr/>
                </p:nvSpPr>
                <p:spPr>
                  <a:xfrm>
                    <a:off x="2558533"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46" name="Google Shape;146;p16"/>
                  <p:cNvCxnSpPr>
                    <a:stCxn id="145" idx="0"/>
                  </p:cNvCxnSpPr>
                  <p:nvPr/>
                </p:nvCxnSpPr>
                <p:spPr>
                  <a:xfrm rot="10800000">
                    <a:off x="1371283" y="3205114"/>
                    <a:ext cx="1477800" cy="0"/>
                  </a:xfrm>
                  <a:prstGeom prst="straightConnector1">
                    <a:avLst/>
                  </a:prstGeom>
                  <a:noFill/>
                  <a:ln cap="flat" cmpd="sng" w="9525">
                    <a:solidFill>
                      <a:schemeClr val="lt1"/>
                    </a:solidFill>
                    <a:prstDash val="solid"/>
                    <a:round/>
                    <a:headEnd len="sm" w="sm" type="none"/>
                    <a:tailEnd len="sm" w="sm" type="none"/>
                  </a:ln>
                </p:spPr>
              </p:cxnSp>
            </p:grpSp>
            <p:sp>
              <p:nvSpPr>
                <p:cNvPr id="141" name="Google Shape;141;p16"/>
                <p:cNvSpPr/>
                <p:nvPr/>
              </p:nvSpPr>
              <p:spPr>
                <a:xfrm>
                  <a:off x="1322717" y="3174592"/>
                  <a:ext cx="104700" cy="104700"/>
                </a:xfrm>
                <a:prstGeom prst="ellipse">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sp>
            <p:nvSpPr>
              <p:cNvPr id="147" name="Google Shape;147;p16"/>
              <p:cNvSpPr/>
              <p:nvPr/>
            </p:nvSpPr>
            <p:spPr>
              <a:xfrm>
                <a:off x="3175759" y="3497420"/>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grpSp>
      </p:grpSp>
      <p:sp>
        <p:nvSpPr>
          <p:cNvPr id="148" name="Google Shape;148;p16"/>
          <p:cNvSpPr txBox="1"/>
          <p:nvPr/>
        </p:nvSpPr>
        <p:spPr>
          <a:xfrm>
            <a:off x="7286562" y="3874528"/>
            <a:ext cx="9828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LED STATUS INDICATOR</a:t>
            </a:r>
            <a:endParaRPr i="0" sz="850" u="none" cap="none" strike="noStrike">
              <a:solidFill>
                <a:srgbClr val="000000"/>
              </a:solidFill>
              <a:latin typeface="Roboto Condensed"/>
              <a:ea typeface="Roboto Condensed"/>
              <a:cs typeface="Roboto Condensed"/>
              <a:sym typeface="Roboto Condensed"/>
            </a:endParaRPr>
          </a:p>
        </p:txBody>
      </p:sp>
      <p:sp>
        <p:nvSpPr>
          <p:cNvPr id="149" name="Google Shape;149;p16"/>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sp>
        <p:nvSpPr>
          <p:cNvPr id="150" name="Google Shape;150;p16"/>
          <p:cNvSpPr txBox="1"/>
          <p:nvPr/>
        </p:nvSpPr>
        <p:spPr>
          <a:xfrm>
            <a:off x="10258348" y="581725"/>
            <a:ext cx="11217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1" lang="en-GB" sz="750">
                <a:solidFill>
                  <a:schemeClr val="lt1"/>
                </a:solidFill>
                <a:latin typeface="Roboto Condensed"/>
                <a:ea typeface="Roboto Condensed"/>
                <a:cs typeface="Roboto Condensed"/>
                <a:sym typeface="Roboto Condensed"/>
              </a:rPr>
              <a:t>REMOTE CONFIGURATION</a:t>
            </a:r>
            <a:endParaRPr b="0" i="0" sz="750" u="none" cap="none" strike="noStrike">
              <a:solidFill>
                <a:srgbClr val="000000"/>
              </a:solidFill>
              <a:latin typeface="Roboto Condensed"/>
              <a:ea typeface="Roboto Condensed"/>
              <a:cs typeface="Roboto Condensed"/>
              <a:sym typeface="Roboto Condensed"/>
            </a:endParaRPr>
          </a:p>
        </p:txBody>
      </p:sp>
      <p:sp>
        <p:nvSpPr>
          <p:cNvPr id="151" name="Google Shape;151;p16"/>
          <p:cNvSpPr/>
          <p:nvPr/>
        </p:nvSpPr>
        <p:spPr>
          <a:xfrm flipH="1" rot="-5400000">
            <a:off x="8155977" y="5458183"/>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152" name="Google Shape;152;p16"/>
          <p:cNvSpPr txBox="1"/>
          <p:nvPr/>
        </p:nvSpPr>
        <p:spPr>
          <a:xfrm>
            <a:off x="8220150" y="5229925"/>
            <a:ext cx="1254900" cy="446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PROGRAMMABLE ESCALATION RULE</a:t>
            </a:r>
            <a:endParaRPr i="0" sz="850" u="none" cap="none" strike="noStrike">
              <a:solidFill>
                <a:srgbClr val="000000"/>
              </a:solidFill>
              <a:latin typeface="Roboto Condensed"/>
              <a:ea typeface="Roboto Condensed"/>
              <a:cs typeface="Roboto Condensed"/>
              <a:sym typeface="Roboto Condensed"/>
            </a:endParaRPr>
          </a:p>
        </p:txBody>
      </p:sp>
      <p:grpSp>
        <p:nvGrpSpPr>
          <p:cNvPr id="153" name="Google Shape;153;p16"/>
          <p:cNvGrpSpPr/>
          <p:nvPr/>
        </p:nvGrpSpPr>
        <p:grpSpPr>
          <a:xfrm flipH="1" rot="-5400000">
            <a:off x="8389987" y="4089394"/>
            <a:ext cx="581100" cy="2205612"/>
            <a:chOff x="1920523" y="2976534"/>
            <a:chExt cx="581100" cy="1068300"/>
          </a:xfrm>
        </p:grpSpPr>
        <p:sp>
          <p:nvSpPr>
            <p:cNvPr id="154" name="Google Shape;154;p16"/>
            <p:cNvSpPr/>
            <p:nvPr/>
          </p:nvSpPr>
          <p:spPr>
            <a:xfrm>
              <a:off x="1920523" y="297653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55" name="Google Shape;155;p16"/>
            <p:cNvCxnSpPr/>
            <p:nvPr/>
          </p:nvCxnSpPr>
          <p:spPr>
            <a:xfrm rot="5400000">
              <a:off x="1676923" y="3510684"/>
              <a:ext cx="1068300" cy="0"/>
            </a:xfrm>
            <a:prstGeom prst="straightConnector1">
              <a:avLst/>
            </a:prstGeom>
            <a:noFill/>
            <a:ln cap="flat" cmpd="sng" w="9525">
              <a:solidFill>
                <a:schemeClr val="lt1"/>
              </a:solidFill>
              <a:prstDash val="solid"/>
              <a:round/>
              <a:headEnd len="sm" w="sm" type="none"/>
              <a:tailEnd len="sm" w="sm" type="none"/>
            </a:ln>
          </p:spPr>
        </p:cxnSp>
      </p:grpSp>
      <p:cxnSp>
        <p:nvCxnSpPr>
          <p:cNvPr id="156" name="Google Shape;156;p16"/>
          <p:cNvCxnSpPr/>
          <p:nvPr/>
        </p:nvCxnSpPr>
        <p:spPr>
          <a:xfrm rot="-5400000">
            <a:off x="3587147" y="25200"/>
            <a:ext cx="330300" cy="3919200"/>
          </a:xfrm>
          <a:prstGeom prst="bentConnector3">
            <a:avLst>
              <a:gd fmla="val 49981" name="adj1"/>
            </a:avLst>
          </a:prstGeom>
          <a:noFill/>
          <a:ln cap="flat" cmpd="sng" w="19050">
            <a:solidFill>
              <a:srgbClr val="FFFFFF"/>
            </a:solidFill>
            <a:prstDash val="solid"/>
            <a:round/>
            <a:headEnd len="med" w="med" type="none"/>
            <a:tailEnd len="med" w="med" type="none"/>
          </a:ln>
        </p:spPr>
      </p:cxnSp>
      <p:grpSp>
        <p:nvGrpSpPr>
          <p:cNvPr id="157" name="Google Shape;157;p16"/>
          <p:cNvGrpSpPr/>
          <p:nvPr/>
        </p:nvGrpSpPr>
        <p:grpSpPr>
          <a:xfrm flipH="1">
            <a:off x="9938642" y="1665025"/>
            <a:ext cx="1898604" cy="581100"/>
            <a:chOff x="1428650" y="3205114"/>
            <a:chExt cx="1319116" cy="581100"/>
          </a:xfrm>
        </p:grpSpPr>
        <p:sp>
          <p:nvSpPr>
            <p:cNvPr id="158" name="Google Shape;158;p16"/>
            <p:cNvSpPr/>
            <p:nvPr/>
          </p:nvSpPr>
          <p:spPr>
            <a:xfrm>
              <a:off x="2166666"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cxnSp>
          <p:nvCxnSpPr>
            <p:cNvPr id="159" name="Google Shape;159;p16"/>
            <p:cNvCxnSpPr>
              <a:stCxn id="158" idx="0"/>
            </p:cNvCxnSpPr>
            <p:nvPr/>
          </p:nvCxnSpPr>
          <p:spPr>
            <a:xfrm rot="10800000">
              <a:off x="1719216" y="3205114"/>
              <a:ext cx="738000" cy="0"/>
            </a:xfrm>
            <a:prstGeom prst="straightConnector1">
              <a:avLst/>
            </a:prstGeom>
            <a:noFill/>
            <a:ln cap="flat" cmpd="sng" w="9525">
              <a:solidFill>
                <a:schemeClr val="lt1"/>
              </a:solidFill>
              <a:prstDash val="solid"/>
              <a:round/>
              <a:headEnd len="sm" w="sm" type="none"/>
              <a:tailEnd len="sm" w="sm" type="none"/>
            </a:ln>
          </p:spPr>
        </p:cxnSp>
        <p:sp>
          <p:nvSpPr>
            <p:cNvPr id="160" name="Google Shape;160;p16"/>
            <p:cNvSpPr/>
            <p:nvPr/>
          </p:nvSpPr>
          <p:spPr>
            <a:xfrm flipH="1">
              <a:off x="1428650" y="3205114"/>
              <a:ext cx="581100" cy="581100"/>
            </a:xfrm>
            <a:prstGeom prst="arc">
              <a:avLst>
                <a:gd fmla="val 16200000" name="adj1"/>
                <a:gd fmla="val 0" name="adj2"/>
              </a:avLst>
            </a:prstGeom>
            <a:no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dk1"/>
                </a:solidFill>
                <a:latin typeface="Arial"/>
                <a:ea typeface="Arial"/>
                <a:cs typeface="Arial"/>
                <a:sym typeface="Arial"/>
              </a:endParaRPr>
            </a:p>
          </p:txBody>
        </p:sp>
      </p:grpSp>
      <p:sp>
        <p:nvSpPr>
          <p:cNvPr id="161" name="Google Shape;161;p16"/>
          <p:cNvSpPr txBox="1"/>
          <p:nvPr/>
        </p:nvSpPr>
        <p:spPr>
          <a:xfrm>
            <a:off x="11061150" y="1724725"/>
            <a:ext cx="597600" cy="415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750">
                <a:solidFill>
                  <a:schemeClr val="lt1"/>
                </a:solidFill>
                <a:latin typeface="Roboto Condensed"/>
                <a:ea typeface="Roboto Condensed"/>
                <a:cs typeface="Roboto Condensed"/>
                <a:sym typeface="Roboto Condensed"/>
              </a:rPr>
              <a:t>EXTENDED RANGE</a:t>
            </a:r>
            <a:endParaRPr i="0" sz="750" u="none" cap="none" strike="noStrike">
              <a:solidFill>
                <a:srgbClr val="000000"/>
              </a:solidFill>
              <a:latin typeface="Roboto Condensed"/>
              <a:ea typeface="Roboto Condensed"/>
              <a:cs typeface="Roboto Condensed"/>
              <a:sym typeface="Roboto Condensed"/>
            </a:endParaRPr>
          </a:p>
        </p:txBody>
      </p:sp>
      <p:cxnSp>
        <p:nvCxnSpPr>
          <p:cNvPr id="162" name="Google Shape;162;p16"/>
          <p:cNvCxnSpPr/>
          <p:nvPr/>
        </p:nvCxnSpPr>
        <p:spPr>
          <a:xfrm>
            <a:off x="11837261" y="1908552"/>
            <a:ext cx="0" cy="350100"/>
          </a:xfrm>
          <a:prstGeom prst="straightConnector1">
            <a:avLst/>
          </a:prstGeom>
          <a:noFill/>
          <a:ln cap="flat" cmpd="sng" w="9525">
            <a:solidFill>
              <a:schemeClr val="lt1"/>
            </a:solidFill>
            <a:prstDash val="solid"/>
            <a:round/>
            <a:headEnd len="sm" w="sm" type="none"/>
            <a:tailEnd len="sm" w="sm" type="none"/>
          </a:ln>
        </p:spPr>
      </p:cxnSp>
      <p:sp>
        <p:nvSpPr>
          <p:cNvPr id="163" name="Google Shape;163;p16"/>
          <p:cNvSpPr txBox="1"/>
          <p:nvPr/>
        </p:nvSpPr>
        <p:spPr>
          <a:xfrm>
            <a:off x="2444750" y="1631950"/>
            <a:ext cx="195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solidFill>
                  <a:srgbClr val="FFFFFF"/>
                </a:solidFill>
                <a:latin typeface="Roboto Condensed"/>
                <a:ea typeface="Roboto Condensed"/>
                <a:cs typeface="Roboto Condensed"/>
                <a:sym typeface="Roboto Condensed"/>
              </a:rPr>
              <a:t>Wi-Fi</a:t>
            </a:r>
            <a:endParaRPr>
              <a:solidFill>
                <a:srgbClr val="FFFFFF"/>
              </a:solidFill>
              <a:latin typeface="Roboto Condensed"/>
              <a:ea typeface="Roboto Condensed"/>
              <a:cs typeface="Roboto Condensed"/>
              <a:sym typeface="Roboto Condensed"/>
            </a:endParaRPr>
          </a:p>
        </p:txBody>
      </p:sp>
      <p:pic>
        <p:nvPicPr>
          <p:cNvPr id="164" name="Google Shape;164;p16"/>
          <p:cNvPicPr preferRelativeResize="0"/>
          <p:nvPr/>
        </p:nvPicPr>
        <p:blipFill rotWithShape="1">
          <a:blip r:embed="rId5">
            <a:alphaModFix/>
          </a:blip>
          <a:srcRect b="16197" l="1860" r="-1859" t="3654"/>
          <a:stretch/>
        </p:blipFill>
        <p:spPr>
          <a:xfrm>
            <a:off x="8505150" y="76200"/>
            <a:ext cx="3686851" cy="6777174"/>
          </a:xfrm>
          <a:prstGeom prst="rect">
            <a:avLst/>
          </a:prstGeom>
          <a:noFill/>
          <a:ln>
            <a:noFill/>
          </a:ln>
        </p:spPr>
      </p:pic>
      <p:sp>
        <p:nvSpPr>
          <p:cNvPr id="165" name="Google Shape;165;p16"/>
          <p:cNvSpPr txBox="1"/>
          <p:nvPr/>
        </p:nvSpPr>
        <p:spPr>
          <a:xfrm>
            <a:off x="4784205" y="1403350"/>
            <a:ext cx="1898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rgbClr val="FFFFFF"/>
                </a:solidFill>
                <a:latin typeface="Roboto Condensed"/>
                <a:ea typeface="Roboto Condensed"/>
                <a:cs typeface="Roboto Condensed"/>
                <a:sym typeface="Roboto Condensed"/>
              </a:rPr>
              <a:t>CURVE  </a:t>
            </a:r>
            <a:r>
              <a:rPr lang="en-GB" sz="1600">
                <a:solidFill>
                  <a:srgbClr val="FFFFFF"/>
                </a:solidFill>
                <a:latin typeface="Roboto Condensed"/>
                <a:ea typeface="Roboto Condensed"/>
                <a:cs typeface="Roboto Condensed"/>
                <a:sym typeface="Roboto Condensed"/>
              </a:rPr>
              <a:t>PORTAL</a:t>
            </a:r>
            <a:endParaRPr sz="1600">
              <a:solidFill>
                <a:srgbClr val="FFFFFF"/>
              </a:solidFill>
              <a:latin typeface="Roboto Condensed"/>
              <a:ea typeface="Roboto Condensed"/>
              <a:cs typeface="Roboto Condensed"/>
              <a:sym typeface="Roboto Condensed"/>
            </a:endParaRPr>
          </a:p>
        </p:txBody>
      </p:sp>
      <p:sp>
        <p:nvSpPr>
          <p:cNvPr id="166" name="Google Shape;166;p16"/>
          <p:cNvSpPr txBox="1"/>
          <p:nvPr/>
        </p:nvSpPr>
        <p:spPr>
          <a:xfrm>
            <a:off x="6940550" y="1631950"/>
            <a:ext cx="195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GB">
                <a:solidFill>
                  <a:schemeClr val="lt1"/>
                </a:solidFill>
                <a:latin typeface="Roboto Condensed"/>
                <a:ea typeface="Roboto Condensed"/>
                <a:cs typeface="Roboto Condensed"/>
                <a:sym typeface="Roboto Condensed"/>
              </a:rPr>
              <a:t>LMR</a:t>
            </a:r>
            <a:endParaRPr>
              <a:solidFill>
                <a:srgbClr val="FFFFFF"/>
              </a:solidFill>
              <a:latin typeface="Roboto Condensed"/>
              <a:ea typeface="Roboto Condensed"/>
              <a:cs typeface="Roboto Condensed"/>
              <a:sym typeface="Roboto Condensed"/>
            </a:endParaRPr>
          </a:p>
        </p:txBody>
      </p:sp>
      <p:pic>
        <p:nvPicPr>
          <p:cNvPr id="167" name="Google Shape;167;p16"/>
          <p:cNvPicPr preferRelativeResize="0"/>
          <p:nvPr/>
        </p:nvPicPr>
        <p:blipFill rotWithShape="1">
          <a:blip r:embed="rId6">
            <a:alphaModFix/>
          </a:blip>
          <a:srcRect b="0" l="40303" r="19218" t="0"/>
          <a:stretch/>
        </p:blipFill>
        <p:spPr>
          <a:xfrm>
            <a:off x="0" y="-234025"/>
            <a:ext cx="2802349" cy="8269400"/>
          </a:xfrm>
          <a:prstGeom prst="rect">
            <a:avLst/>
          </a:prstGeom>
          <a:noFill/>
          <a:ln>
            <a:noFill/>
          </a:ln>
          <a:effectLst>
            <a:outerShdw blurRad="228600" sx="99000" rotWithShape="0" algn="ctr" dir="2820000" dist="88900" sy="99000">
              <a:srgbClr val="000000">
                <a:alpha val="81960"/>
              </a:srgbClr>
            </a:outerShdw>
          </a:effectLst>
        </p:spPr>
      </p:pic>
      <p:pic>
        <p:nvPicPr>
          <p:cNvPr id="168" name="Google Shape;168;p16"/>
          <p:cNvPicPr preferRelativeResize="0"/>
          <p:nvPr/>
        </p:nvPicPr>
        <p:blipFill rotWithShape="1">
          <a:blip r:embed="rId7">
            <a:alphaModFix/>
          </a:blip>
          <a:srcRect b="-7482" l="-18607" r="-22039" t="-33164"/>
          <a:stretch/>
        </p:blipFill>
        <p:spPr>
          <a:xfrm>
            <a:off x="3135625" y="1114534"/>
            <a:ext cx="5052975" cy="5053043"/>
          </a:xfrm>
          <a:prstGeom prst="rect">
            <a:avLst/>
          </a:prstGeom>
          <a:noFill/>
          <a:ln>
            <a:noFill/>
          </a:ln>
          <a:effectLst>
            <a:outerShdw blurRad="231798" sx="99000" rotWithShape="0" algn="ctr" dir="2820000" dist="99229" sy="99000">
              <a:schemeClr val="dk1">
                <a:alpha val="81960"/>
              </a:schemeClr>
            </a:outerShdw>
          </a:effectLst>
        </p:spPr>
      </p:pic>
      <p:sp>
        <p:nvSpPr>
          <p:cNvPr id="169" name="Google Shape;169;p16"/>
          <p:cNvSpPr/>
          <p:nvPr/>
        </p:nvSpPr>
        <p:spPr>
          <a:xfrm>
            <a:off x="11814451" y="2243559"/>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170" name="Google Shape;170;p16"/>
          <p:cNvSpPr/>
          <p:nvPr/>
        </p:nvSpPr>
        <p:spPr>
          <a:xfrm>
            <a:off x="11422376" y="1104159"/>
            <a:ext cx="45600" cy="456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cxnSp>
        <p:nvCxnSpPr>
          <p:cNvPr id="171" name="Google Shape;171;p16"/>
          <p:cNvCxnSpPr/>
          <p:nvPr/>
        </p:nvCxnSpPr>
        <p:spPr>
          <a:xfrm flipH="1" rot="5400000">
            <a:off x="7521647" y="24419"/>
            <a:ext cx="299400" cy="3919200"/>
          </a:xfrm>
          <a:prstGeom prst="bentConnector3">
            <a:avLst>
              <a:gd fmla="val 49979" name="adj1"/>
            </a:avLst>
          </a:prstGeom>
          <a:noFill/>
          <a:ln cap="flat" cmpd="sng" w="19050">
            <a:solidFill>
              <a:srgbClr val="FFFFFF"/>
            </a:solidFill>
            <a:prstDash val="solid"/>
            <a:round/>
            <a:headEnd len="med" w="med" type="none"/>
            <a:tailEnd len="med" w="med" type="none"/>
          </a:ln>
        </p:spPr>
      </p:cxnSp>
      <p:sp>
        <p:nvSpPr>
          <p:cNvPr id="172" name="Google Shape;172;p16"/>
          <p:cNvSpPr txBox="1"/>
          <p:nvPr/>
        </p:nvSpPr>
        <p:spPr>
          <a:xfrm>
            <a:off x="582600" y="982850"/>
            <a:ext cx="6440100" cy="3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chemeClr val="lt1"/>
                </a:solidFill>
                <a:latin typeface="Roboto Condensed"/>
                <a:ea typeface="Roboto Condensed"/>
                <a:cs typeface="Roboto Condensed"/>
                <a:sym typeface="Roboto Condensed"/>
              </a:rPr>
              <a:t>Wi-Fi</a:t>
            </a:r>
            <a:r>
              <a:rPr lang="en-GB" sz="1700">
                <a:solidFill>
                  <a:schemeClr val="lt1"/>
                </a:solidFill>
                <a:latin typeface="Roboto Condensed"/>
                <a:ea typeface="Roboto Condensed"/>
                <a:cs typeface="Roboto Condensed"/>
                <a:sym typeface="Roboto Condensed"/>
              </a:rPr>
              <a:t> </a:t>
            </a:r>
            <a:r>
              <a:rPr b="1" lang="en-GB" sz="1700">
                <a:solidFill>
                  <a:schemeClr val="lt1"/>
                </a:solidFill>
                <a:latin typeface="Roboto Condensed"/>
                <a:ea typeface="Roboto Condensed"/>
                <a:cs typeface="Roboto Condensed"/>
                <a:sym typeface="Roboto Condensed"/>
              </a:rPr>
              <a:t>CALL BUTTONS </a:t>
            </a:r>
            <a:r>
              <a:rPr lang="en-GB" sz="1700">
                <a:solidFill>
                  <a:schemeClr val="lt1"/>
                </a:solidFill>
                <a:latin typeface="Roboto Condensed"/>
                <a:ea typeface="Roboto Condensed"/>
                <a:cs typeface="Roboto Condensed"/>
                <a:sym typeface="Roboto Condensed"/>
              </a:rPr>
              <a:t>CONNECT TO RADIOS VIA DIGITAL HUB</a:t>
            </a:r>
            <a:endParaRPr sz="1700">
              <a:solidFill>
                <a:schemeClr val="lt1"/>
              </a:solidFill>
              <a:latin typeface="Roboto Condensed"/>
              <a:ea typeface="Roboto Condensed"/>
              <a:cs typeface="Roboto Condensed"/>
              <a:sym typeface="Roboto Condensed"/>
            </a:endParaRPr>
          </a:p>
        </p:txBody>
      </p:sp>
      <p:sp>
        <p:nvSpPr>
          <p:cNvPr id="173" name="Google Shape;173;p16"/>
          <p:cNvSpPr txBox="1"/>
          <p:nvPr/>
        </p:nvSpPr>
        <p:spPr>
          <a:xfrm>
            <a:off x="7057948" y="4544125"/>
            <a:ext cx="1121700" cy="577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GB" sz="850">
                <a:solidFill>
                  <a:schemeClr val="lt1"/>
                </a:solidFill>
                <a:latin typeface="Roboto Condensed"/>
                <a:ea typeface="Roboto Condensed"/>
                <a:cs typeface="Roboto Condensed"/>
                <a:sym typeface="Roboto Condensed"/>
              </a:rPr>
              <a:t>COMPATIBLE WITH CURVE, DLR &amp; DTR RADIOS</a:t>
            </a:r>
            <a:endParaRPr i="0" sz="850" u="none" cap="none" strike="noStrike">
              <a:solidFill>
                <a:srgbClr val="000000"/>
              </a:solidFill>
              <a:latin typeface="Roboto Condensed"/>
              <a:ea typeface="Roboto Condensed"/>
              <a:cs typeface="Roboto Condensed"/>
              <a:sym typeface="Roboto Condensed"/>
            </a:endParaRPr>
          </a:p>
        </p:txBody>
      </p:sp>
      <p:cxnSp>
        <p:nvCxnSpPr>
          <p:cNvPr id="174" name="Google Shape;174;p16"/>
          <p:cNvCxnSpPr/>
          <p:nvPr/>
        </p:nvCxnSpPr>
        <p:spPr>
          <a:xfrm flipH="1" rot="-5400000">
            <a:off x="3739547" y="3835200"/>
            <a:ext cx="330300" cy="3919200"/>
          </a:xfrm>
          <a:prstGeom prst="bentConnector3">
            <a:avLst>
              <a:gd fmla="val 49981" name="adj1"/>
            </a:avLst>
          </a:prstGeom>
          <a:noFill/>
          <a:ln cap="flat" cmpd="sng" w="19050">
            <a:solidFill>
              <a:srgbClr val="FFFFFF"/>
            </a:solidFill>
            <a:prstDash val="solid"/>
            <a:round/>
            <a:headEnd len="med" w="med" type="none"/>
            <a:tailEnd len="med" w="med" type="none"/>
          </a:ln>
        </p:spPr>
      </p:cxnSp>
      <p:sp>
        <p:nvSpPr>
          <p:cNvPr id="175" name="Google Shape;175;p16"/>
          <p:cNvSpPr txBox="1"/>
          <p:nvPr/>
        </p:nvSpPr>
        <p:spPr>
          <a:xfrm>
            <a:off x="1791900" y="5918200"/>
            <a:ext cx="7454700" cy="137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chemeClr val="lt1"/>
                </a:solidFill>
                <a:latin typeface="Roboto Condensed"/>
                <a:ea typeface="Roboto Condensed"/>
                <a:cs typeface="Roboto Condensed"/>
                <a:sym typeface="Roboto Condensed"/>
              </a:rPr>
              <a:t>CONTINUED SUPPORT, BETTER OWNERSHIP EXPERIENCE:</a:t>
            </a:r>
            <a:r>
              <a:rPr lang="en-GB" sz="1300">
                <a:solidFill>
                  <a:schemeClr val="lt1"/>
                </a:solidFill>
                <a:latin typeface="Roboto Condensed Light"/>
                <a:ea typeface="Roboto Condensed Light"/>
                <a:cs typeface="Roboto Condensed Light"/>
                <a:sym typeface="Roboto Condensed Light"/>
              </a:rPr>
              <a:t>:  </a:t>
            </a:r>
            <a:r>
              <a:rPr lang="en-GB" sz="1300">
                <a:solidFill>
                  <a:schemeClr val="lt1"/>
                </a:solidFill>
                <a:latin typeface="Roboto Condensed Light"/>
                <a:ea typeface="Roboto Condensed Light"/>
                <a:cs typeface="Roboto Condensed Light"/>
                <a:sym typeface="Roboto Condensed Light"/>
              </a:rPr>
              <a:t>Device name, model number and preview image clearly labeled on the box. Scan the QR code on the back of the device to find the Get Started page and support materials</a:t>
            </a:r>
            <a:r>
              <a:rPr lang="en-GB" sz="1300">
                <a:solidFill>
                  <a:srgbClr val="00A3E0"/>
                </a:solidFill>
                <a:latin typeface="Roboto Condensed Light"/>
                <a:ea typeface="Roboto Condensed Light"/>
                <a:cs typeface="Roboto Condensed Light"/>
                <a:sym typeface="Roboto Condensed Light"/>
              </a:rPr>
              <a:t>.</a:t>
            </a:r>
            <a:endParaRPr sz="1300">
              <a:solidFill>
                <a:srgbClr val="00A3E0"/>
              </a:solidFill>
              <a:latin typeface="Roboto Condensed Light"/>
              <a:ea typeface="Roboto Condensed Light"/>
              <a:cs typeface="Roboto Condensed Light"/>
              <a:sym typeface="Roboto Condensed Light"/>
            </a:endParaRPr>
          </a:p>
          <a:p>
            <a:pPr indent="0" lvl="0" marL="0" rtl="0" algn="l">
              <a:spcBef>
                <a:spcPts val="1000"/>
              </a:spcBef>
              <a:spcAft>
                <a:spcPts val="0"/>
              </a:spcAft>
              <a:buNone/>
            </a:pPr>
            <a:r>
              <a:t/>
            </a:r>
            <a:endParaRPr sz="1700">
              <a:solidFill>
                <a:schemeClr val="dk2"/>
              </a:solidFill>
              <a:latin typeface="Roboto Condensed"/>
              <a:ea typeface="Roboto Condensed"/>
              <a:cs typeface="Roboto Condensed"/>
              <a:sym typeface="Roboto Condensed"/>
            </a:endParaRPr>
          </a:p>
          <a:p>
            <a:pPr indent="0" lvl="0" marL="0" rtl="0" algn="l">
              <a:spcBef>
                <a:spcPts val="0"/>
              </a:spcBef>
              <a:spcAft>
                <a:spcPts val="1000"/>
              </a:spcAft>
              <a:buNone/>
            </a:pPr>
            <a:r>
              <a:t/>
            </a:r>
            <a:endParaRPr sz="1300">
              <a:solidFill>
                <a:schemeClr val="lt1"/>
              </a:solidFill>
              <a:latin typeface="Roboto Condensed Light"/>
              <a:ea typeface="Roboto Condensed Light"/>
              <a:cs typeface="Roboto Condensed Light"/>
              <a:sym typeface="Roboto Condensed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7"/>
          <p:cNvPicPr preferRelativeResize="0"/>
          <p:nvPr/>
        </p:nvPicPr>
        <p:blipFill rotWithShape="1">
          <a:blip r:embed="rId3">
            <a:alphaModFix/>
          </a:blip>
          <a:srcRect b="0" l="0" r="13629" t="0"/>
          <a:stretch/>
        </p:blipFill>
        <p:spPr>
          <a:xfrm>
            <a:off x="-39351" y="0"/>
            <a:ext cx="8886948" cy="6857999"/>
          </a:xfrm>
          <a:prstGeom prst="rect">
            <a:avLst/>
          </a:prstGeom>
          <a:noFill/>
          <a:ln>
            <a:noFill/>
          </a:ln>
        </p:spPr>
      </p:pic>
      <p:sp>
        <p:nvSpPr>
          <p:cNvPr id="181" name="Google Shape;181;p17"/>
          <p:cNvSpPr/>
          <p:nvPr/>
        </p:nvSpPr>
        <p:spPr>
          <a:xfrm flipH="1">
            <a:off x="6302100" y="0"/>
            <a:ext cx="2545500" cy="6858000"/>
          </a:xfrm>
          <a:prstGeom prst="rect">
            <a:avLst/>
          </a:prstGeom>
          <a:solidFill>
            <a:srgbClr val="191043">
              <a:alpha val="7882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rPr b="0" i="0" lang="en-GB" sz="1867" u="none" cap="none" strike="noStrike">
                <a:solidFill>
                  <a:srgbClr val="FFFFFF"/>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182" name="Google Shape;182;p17"/>
          <p:cNvPicPr preferRelativeResize="0"/>
          <p:nvPr/>
        </p:nvPicPr>
        <p:blipFill rotWithShape="1">
          <a:blip r:embed="rId4">
            <a:alphaModFix/>
          </a:blip>
          <a:srcRect b="0" l="32564" r="41340" t="0"/>
          <a:stretch/>
        </p:blipFill>
        <p:spPr>
          <a:xfrm>
            <a:off x="8847600" y="989675"/>
            <a:ext cx="1816397" cy="5264099"/>
          </a:xfrm>
          <a:prstGeom prst="rect">
            <a:avLst/>
          </a:prstGeom>
          <a:noFill/>
          <a:ln>
            <a:noFill/>
          </a:ln>
          <a:effectLst>
            <a:outerShdw blurRad="231798" sx="99000" rotWithShape="0" algn="ctr" dir="2820000" dist="99229" sy="99000">
              <a:schemeClr val="dk1">
                <a:alpha val="81960"/>
              </a:schemeClr>
            </a:outerShdw>
          </a:effectLst>
        </p:spPr>
      </p:pic>
      <p:pic>
        <p:nvPicPr>
          <p:cNvPr descr="Logo, icon, company name&#10;&#10;Description automatically generated" id="183" name="Google Shape;183;p17"/>
          <p:cNvPicPr preferRelativeResize="0"/>
          <p:nvPr/>
        </p:nvPicPr>
        <p:blipFill rotWithShape="1">
          <a:blip r:embed="rId5">
            <a:alphaModFix/>
          </a:blip>
          <a:srcRect b="0" l="0" r="0" t="0"/>
          <a:stretch/>
        </p:blipFill>
        <p:spPr>
          <a:xfrm>
            <a:off x="11658683" y="6316662"/>
            <a:ext cx="419100" cy="419100"/>
          </a:xfrm>
          <a:prstGeom prst="rect">
            <a:avLst/>
          </a:prstGeom>
          <a:noFill/>
          <a:ln>
            <a:noFill/>
          </a:ln>
        </p:spPr>
      </p:pic>
      <p:sp>
        <p:nvSpPr>
          <p:cNvPr id="184" name="Google Shape;184;p17"/>
          <p:cNvSpPr txBox="1"/>
          <p:nvPr/>
        </p:nvSpPr>
        <p:spPr>
          <a:xfrm>
            <a:off x="396338" y="248825"/>
            <a:ext cx="6886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340"/>
              <a:buFont typeface="Roboto Condensed"/>
              <a:buNone/>
            </a:pPr>
            <a:r>
              <a:rPr b="1" lang="en-GB" sz="3600">
                <a:solidFill>
                  <a:srgbClr val="4FBEE8"/>
                </a:solidFill>
                <a:latin typeface="Roboto Condensed"/>
                <a:ea typeface="Roboto Condensed"/>
                <a:cs typeface="Roboto Condensed"/>
                <a:sym typeface="Roboto Condensed"/>
              </a:rPr>
              <a:t>DESIGNED TO FIT </a:t>
            </a:r>
            <a:r>
              <a:rPr b="1" lang="en-GB" sz="3600">
                <a:solidFill>
                  <a:schemeClr val="lt1"/>
                </a:solidFill>
                <a:latin typeface="Roboto Condensed"/>
                <a:ea typeface="Roboto Condensed"/>
                <a:cs typeface="Roboto Condensed"/>
                <a:sym typeface="Roboto Condensed"/>
              </a:rPr>
              <a:t>INSIDE YOUR</a:t>
            </a:r>
            <a:endParaRPr b="1" sz="3600">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chemeClr val="dk2"/>
              </a:buClr>
              <a:buSzPts val="2340"/>
              <a:buFont typeface="Roboto Condensed"/>
              <a:buNone/>
            </a:pPr>
            <a:r>
              <a:rPr b="1" lang="en-GB" sz="3600">
                <a:solidFill>
                  <a:schemeClr val="lt1"/>
                </a:solidFill>
                <a:latin typeface="Roboto Condensed"/>
                <a:ea typeface="Roboto Condensed"/>
                <a:cs typeface="Roboto Condensed"/>
                <a:sym typeface="Roboto Condensed"/>
              </a:rPr>
              <a:t>WORKFLOW</a:t>
            </a:r>
            <a:endParaRPr b="1" sz="3600">
              <a:solidFill>
                <a:schemeClr val="lt1"/>
              </a:solidFill>
              <a:latin typeface="Roboto Condensed"/>
              <a:ea typeface="Roboto Condensed"/>
              <a:cs typeface="Roboto Condensed"/>
              <a:sym typeface="Roboto Condensed"/>
            </a:endParaRPr>
          </a:p>
        </p:txBody>
      </p:sp>
      <p:sp>
        <p:nvSpPr>
          <p:cNvPr id="185" name="Google Shape;185;p17"/>
          <p:cNvSpPr/>
          <p:nvPr/>
        </p:nvSpPr>
        <p:spPr>
          <a:xfrm>
            <a:off x="0" y="5842378"/>
            <a:ext cx="6096000" cy="1015500"/>
          </a:xfrm>
          <a:prstGeom prst="rect">
            <a:avLst/>
          </a:prstGeom>
          <a:gradFill>
            <a:gsLst>
              <a:gs pos="0">
                <a:srgbClr val="180F43">
                  <a:alpha val="0"/>
                </a:srgbClr>
              </a:gs>
              <a:gs pos="100000">
                <a:srgbClr val="180F4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186" name="Google Shape;186;p17"/>
          <p:cNvSpPr txBox="1"/>
          <p:nvPr/>
        </p:nvSpPr>
        <p:spPr>
          <a:xfrm>
            <a:off x="6594025" y="1453275"/>
            <a:ext cx="1991100" cy="521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GB" sz="1900">
                <a:solidFill>
                  <a:srgbClr val="CDD056"/>
                </a:solidFill>
                <a:latin typeface="Roboto Condensed"/>
                <a:ea typeface="Roboto Condensed"/>
                <a:cs typeface="Roboto Condensed"/>
                <a:sym typeface="Roboto Condensed"/>
              </a:rPr>
              <a:t>Customer presses Wi-Fi call button for assistance</a:t>
            </a:r>
            <a:endParaRPr b="0" i="0" sz="17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600"/>
              <a:buFont typeface="Arial"/>
              <a:buNone/>
            </a:pPr>
            <a:r>
              <a:rPr lang="en-GB" sz="1800">
                <a:solidFill>
                  <a:schemeClr val="lt1"/>
                </a:solidFill>
                <a:latin typeface="Roboto Condensed"/>
                <a:ea typeface="Roboto Condensed"/>
                <a:cs typeface="Roboto Condensed"/>
                <a:sym typeface="Roboto Condensed"/>
              </a:rPr>
              <a:t>Curve Digital Hub sends configurable voice alerts to Curve, DLR or DTR radio fleet</a:t>
            </a:r>
            <a:endParaRPr sz="1800">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600"/>
              <a:buFont typeface="Arial"/>
              <a:buNone/>
            </a:pPr>
            <a:r>
              <a:t/>
            </a:r>
            <a:endParaRPr sz="1800">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600"/>
              <a:buFont typeface="Arial"/>
              <a:buNone/>
            </a:pPr>
            <a:r>
              <a:rPr lang="en-GB" sz="1800">
                <a:solidFill>
                  <a:schemeClr val="lt1"/>
                </a:solidFill>
                <a:latin typeface="Roboto Condensed"/>
                <a:ea typeface="Roboto Condensed"/>
                <a:cs typeface="Roboto Condensed"/>
                <a:sym typeface="Roboto Condensed"/>
              </a:rPr>
              <a:t>With 3 years of battery life, over the air provisioning and reporting analytics, this solution is a model designed for recurring revenue. </a:t>
            </a:r>
            <a:endParaRPr b="0" i="0" sz="1800" u="none" cap="none" strike="noStrike">
              <a:solidFill>
                <a:schemeClr val="lt1"/>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chemeClr val="lt1"/>
              </a:solidFill>
              <a:latin typeface="Roboto Condensed"/>
              <a:ea typeface="Roboto Condensed"/>
              <a:cs typeface="Roboto Condensed"/>
              <a:sym typeface="Roboto Condensed"/>
            </a:endParaRPr>
          </a:p>
        </p:txBody>
      </p:sp>
      <p:grpSp>
        <p:nvGrpSpPr>
          <p:cNvPr id="187" name="Google Shape;187;p17"/>
          <p:cNvGrpSpPr/>
          <p:nvPr/>
        </p:nvGrpSpPr>
        <p:grpSpPr>
          <a:xfrm>
            <a:off x="6670225" y="972980"/>
            <a:ext cx="754779" cy="191700"/>
            <a:chOff x="6536413" y="1674796"/>
            <a:chExt cx="754779" cy="191700"/>
          </a:xfrm>
        </p:grpSpPr>
        <p:sp>
          <p:nvSpPr>
            <p:cNvPr id="188" name="Google Shape;188;p17"/>
            <p:cNvSpPr/>
            <p:nvPr/>
          </p:nvSpPr>
          <p:spPr>
            <a:xfrm>
              <a:off x="6536413" y="1674796"/>
              <a:ext cx="191700" cy="191700"/>
            </a:xfrm>
            <a:prstGeom prst="ellipse">
              <a:avLst/>
            </a:prstGeom>
            <a:solidFill>
              <a:srgbClr val="4FBEE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sp>
          <p:nvSpPr>
            <p:cNvPr id="189" name="Google Shape;189;p17"/>
            <p:cNvSpPr/>
            <p:nvPr/>
          </p:nvSpPr>
          <p:spPr>
            <a:xfrm>
              <a:off x="6817953" y="1674796"/>
              <a:ext cx="191700" cy="191700"/>
            </a:xfrm>
            <a:prstGeom prst="ellipse">
              <a:avLst/>
            </a:prstGeom>
            <a:solidFill>
              <a:srgbClr val="CDD05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highlight>
                  <a:srgbClr val="FFFF00"/>
                </a:highlight>
                <a:latin typeface="Arial"/>
                <a:ea typeface="Arial"/>
                <a:cs typeface="Arial"/>
                <a:sym typeface="Arial"/>
              </a:endParaRPr>
            </a:p>
          </p:txBody>
        </p:sp>
        <p:sp>
          <p:nvSpPr>
            <p:cNvPr id="190" name="Google Shape;190;p17"/>
            <p:cNvSpPr/>
            <p:nvPr/>
          </p:nvSpPr>
          <p:spPr>
            <a:xfrm>
              <a:off x="7099492" y="1674796"/>
              <a:ext cx="191700" cy="191700"/>
            </a:xfrm>
            <a:prstGeom prst="ellipse">
              <a:avLst/>
            </a:prstGeom>
            <a:solidFill>
              <a:srgbClr val="F9A7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highlight>
                  <a:srgbClr val="FFFF00"/>
                </a:highlight>
                <a:latin typeface="Arial"/>
                <a:ea typeface="Arial"/>
                <a:cs typeface="Arial"/>
                <a:sym typeface="Arial"/>
              </a:endParaRPr>
            </a:p>
          </p:txBody>
        </p:sp>
      </p:grpSp>
      <p:sp>
        <p:nvSpPr>
          <p:cNvPr id="191" name="Google Shape;191;p17"/>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sp>
        <p:nvSpPr>
          <p:cNvPr id="192" name="Google Shape;192;p17"/>
          <p:cNvSpPr txBox="1"/>
          <p:nvPr/>
        </p:nvSpPr>
        <p:spPr>
          <a:xfrm>
            <a:off x="10913025" y="2082800"/>
            <a:ext cx="1355100" cy="2016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1" lang="en-GB" sz="1700">
                <a:solidFill>
                  <a:srgbClr val="F9A750"/>
                </a:solidFill>
                <a:latin typeface="Roboto Condensed"/>
                <a:ea typeface="Roboto Condensed"/>
                <a:cs typeface="Roboto Condensed"/>
                <a:sym typeface="Roboto Condensed"/>
              </a:rPr>
              <a:t>Staff responds rapidly, ensuring customer is assisted and safe. </a:t>
            </a:r>
            <a:endParaRPr b="0" i="0" sz="1400" u="none" cap="none" strike="noStrike">
              <a:solidFill>
                <a:srgbClr val="F9A750"/>
              </a:solidFill>
              <a:latin typeface="Arial"/>
              <a:ea typeface="Arial"/>
              <a:cs typeface="Arial"/>
              <a:sym typeface="Arial"/>
            </a:endParaRPr>
          </a:p>
        </p:txBody>
      </p:sp>
      <p:pic>
        <p:nvPicPr>
          <p:cNvPr id="193" name="Google Shape;193;p17"/>
          <p:cNvPicPr preferRelativeResize="0"/>
          <p:nvPr/>
        </p:nvPicPr>
        <p:blipFill rotWithShape="1">
          <a:blip r:embed="rId6">
            <a:alphaModFix amt="12000"/>
          </a:blip>
          <a:srcRect b="7334" l="19998" r="28310" t="14971"/>
          <a:stretch/>
        </p:blipFill>
        <p:spPr>
          <a:xfrm>
            <a:off x="0" y="0"/>
            <a:ext cx="6302100" cy="6857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7" name="Shape 197"/>
        <p:cNvGrpSpPr/>
        <p:nvPr/>
      </p:nvGrpSpPr>
      <p:grpSpPr>
        <a:xfrm>
          <a:off x="0" y="0"/>
          <a:ext cx="0" cy="0"/>
          <a:chOff x="0" y="0"/>
          <a:chExt cx="0" cy="0"/>
        </a:xfrm>
      </p:grpSpPr>
      <p:sp>
        <p:nvSpPr>
          <p:cNvPr id="198" name="Google Shape;198;p18"/>
          <p:cNvSpPr/>
          <p:nvPr/>
        </p:nvSpPr>
        <p:spPr>
          <a:xfrm>
            <a:off x="0" y="3849624"/>
            <a:ext cx="12192000" cy="3008400"/>
          </a:xfrm>
          <a:prstGeom prst="rect">
            <a:avLst/>
          </a:prstGeom>
          <a:gradFill>
            <a:gsLst>
              <a:gs pos="0">
                <a:srgbClr val="180F43">
                  <a:alpha val="0"/>
                </a:srgbClr>
              </a:gs>
              <a:gs pos="100000">
                <a:srgbClr val="180F4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pic>
        <p:nvPicPr>
          <p:cNvPr descr="Logo, icon, company name&#10;&#10;Description automatically generated" id="199" name="Google Shape;199;p18"/>
          <p:cNvPicPr preferRelativeResize="0"/>
          <p:nvPr/>
        </p:nvPicPr>
        <p:blipFill rotWithShape="1">
          <a:blip r:embed="rId4">
            <a:alphaModFix/>
          </a:blip>
          <a:srcRect b="0" l="0" r="0" t="0"/>
          <a:stretch/>
        </p:blipFill>
        <p:spPr>
          <a:xfrm>
            <a:off x="11658683" y="6316662"/>
            <a:ext cx="419100" cy="419100"/>
          </a:xfrm>
          <a:prstGeom prst="rect">
            <a:avLst/>
          </a:prstGeom>
          <a:noFill/>
          <a:ln>
            <a:noFill/>
          </a:ln>
        </p:spPr>
      </p:pic>
      <p:sp>
        <p:nvSpPr>
          <p:cNvPr id="200" name="Google Shape;200;p18"/>
          <p:cNvSpPr txBox="1"/>
          <p:nvPr/>
        </p:nvSpPr>
        <p:spPr>
          <a:xfrm>
            <a:off x="588150" y="492250"/>
            <a:ext cx="86307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340"/>
              <a:buFont typeface="Roboto Condensed"/>
              <a:buNone/>
            </a:pPr>
            <a:r>
              <a:rPr b="1" i="0" lang="en-GB" sz="3600" u="none" cap="none" strike="noStrike">
                <a:solidFill>
                  <a:srgbClr val="4FBEE8"/>
                </a:solidFill>
                <a:latin typeface="Roboto Condensed"/>
                <a:ea typeface="Roboto Condensed"/>
                <a:cs typeface="Roboto Condensed"/>
                <a:sym typeface="Roboto Condensed"/>
              </a:rPr>
              <a:t>KEY SPECIFICATIONS</a:t>
            </a:r>
            <a:r>
              <a:rPr b="1" lang="en-GB" sz="3600">
                <a:solidFill>
                  <a:srgbClr val="4FBEE8"/>
                </a:solidFill>
                <a:latin typeface="Roboto Condensed"/>
                <a:ea typeface="Roboto Condensed"/>
                <a:cs typeface="Roboto Condensed"/>
                <a:sym typeface="Roboto Condensed"/>
              </a:rPr>
              <a:t> - WI-FI CALL BUTTON</a:t>
            </a:r>
            <a:r>
              <a:rPr b="1" i="0" lang="en-GB" sz="3600" u="none" cap="none" strike="noStrike">
                <a:solidFill>
                  <a:srgbClr val="4FBEE8"/>
                </a:solidFill>
                <a:latin typeface="Roboto Condensed"/>
                <a:ea typeface="Roboto Condensed"/>
                <a:cs typeface="Roboto Condensed"/>
                <a:sym typeface="Roboto Condensed"/>
              </a:rPr>
              <a:t> </a:t>
            </a:r>
            <a:endParaRPr b="0" i="0" sz="3600" u="none" cap="none" strike="noStrike">
              <a:solidFill>
                <a:srgbClr val="000000"/>
              </a:solidFill>
              <a:latin typeface="Roboto Condensed"/>
              <a:ea typeface="Roboto Condensed"/>
              <a:cs typeface="Roboto Condensed"/>
              <a:sym typeface="Roboto Condensed"/>
            </a:endParaRPr>
          </a:p>
        </p:txBody>
      </p:sp>
      <p:sp>
        <p:nvSpPr>
          <p:cNvPr id="201" name="Google Shape;201;p18"/>
          <p:cNvSpPr txBox="1"/>
          <p:nvPr/>
        </p:nvSpPr>
        <p:spPr>
          <a:xfrm>
            <a:off x="77552" y="6230257"/>
            <a:ext cx="9212400" cy="389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0" i="0" lang="en-GB" sz="933" u="none" cap="none" strike="noStrike">
                <a:solidFill>
                  <a:schemeClr val="lt1"/>
                </a:solidFill>
                <a:latin typeface="Roboto Condensed"/>
                <a:ea typeface="Roboto Condensed"/>
                <a:cs typeface="Roboto Condensed"/>
                <a:sym typeface="Roboto Condensed"/>
              </a:rPr>
              <a:t>* </a:t>
            </a:r>
            <a:r>
              <a:rPr lang="en-GB" sz="933">
                <a:solidFill>
                  <a:schemeClr val="lt1"/>
                </a:solidFill>
                <a:latin typeface="Roboto Condensed"/>
                <a:ea typeface="Roboto Condensed"/>
                <a:cs typeface="Roboto Condensed"/>
                <a:sym typeface="Roboto Condensed"/>
              </a:rPr>
              <a:t>*Based on 6-10 button presses per day</a:t>
            </a:r>
            <a:endParaRPr b="0" i="0" sz="933" u="none" cap="none" strike="noStrike">
              <a:solidFill>
                <a:schemeClr val="lt1"/>
              </a:solidFill>
              <a:latin typeface="Roboto Condensed"/>
              <a:ea typeface="Roboto Condensed"/>
              <a:cs typeface="Roboto Condensed"/>
              <a:sym typeface="Roboto Condensed"/>
            </a:endParaRPr>
          </a:p>
        </p:txBody>
      </p:sp>
      <p:graphicFrame>
        <p:nvGraphicFramePr>
          <p:cNvPr id="202" name="Google Shape;202;p18"/>
          <p:cNvGraphicFramePr/>
          <p:nvPr/>
        </p:nvGraphicFramePr>
        <p:xfrm>
          <a:off x="804562" y="1348069"/>
          <a:ext cx="3000000" cy="3000000"/>
        </p:xfrm>
        <a:graphic>
          <a:graphicData uri="http://schemas.openxmlformats.org/drawingml/2006/table">
            <a:tbl>
              <a:tblPr>
                <a:noFill/>
                <a:tableStyleId>{CA036CE3-0BDE-45A1-BEEC-718CAC62F226}</a:tableStyleId>
              </a:tblPr>
              <a:tblGrid>
                <a:gridCol w="3199425"/>
                <a:gridCol w="3473550"/>
              </a:tblGrid>
              <a:tr h="776475">
                <a:tc>
                  <a:txBody>
                    <a:bodyPr/>
                    <a:lstStyle/>
                    <a:p>
                      <a:pPr indent="0" lvl="0" marL="72000" marR="0" rtl="0" algn="l">
                        <a:lnSpc>
                          <a:spcPct val="100000"/>
                        </a:lnSpc>
                        <a:spcBef>
                          <a:spcPts val="0"/>
                        </a:spcBef>
                        <a:spcAft>
                          <a:spcPts val="0"/>
                        </a:spcAft>
                        <a:buClr>
                          <a:srgbClr val="000000"/>
                        </a:buClr>
                        <a:buSzPts val="1000"/>
                        <a:buFont typeface="Arial"/>
                        <a:buNone/>
                      </a:pPr>
                      <a:r>
                        <a:rPr b="1" lang="en-GB" sz="1200">
                          <a:solidFill>
                            <a:srgbClr val="FFFFFF"/>
                          </a:solidFill>
                          <a:latin typeface="Roboto Condensed"/>
                          <a:ea typeface="Roboto Condensed"/>
                          <a:cs typeface="Roboto Condensed"/>
                          <a:sym typeface="Roboto Condensed"/>
                        </a:rPr>
                        <a:t>MODEL</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rtl="0" algn="l">
                        <a:spcBef>
                          <a:spcPts val="0"/>
                        </a:spcBef>
                        <a:spcAft>
                          <a:spcPts val="0"/>
                        </a:spcAft>
                        <a:buNone/>
                      </a:pPr>
                      <a:r>
                        <a:rPr lang="en-GB" sz="1200">
                          <a:solidFill>
                            <a:srgbClr val="FFFFFF"/>
                          </a:solidFill>
                          <a:latin typeface="Roboto Condensed"/>
                          <a:ea typeface="Roboto Condensed"/>
                          <a:cs typeface="Roboto Condensed"/>
                          <a:sym typeface="Roboto Condensed"/>
                        </a:rPr>
                        <a:t>CB401: Glass mount Wi-Fi call button</a:t>
                      </a:r>
                      <a:endParaRPr sz="1200">
                        <a:solidFill>
                          <a:srgbClr val="FFFFFF"/>
                        </a:solidFill>
                        <a:latin typeface="Roboto Condensed"/>
                        <a:ea typeface="Roboto Condensed"/>
                        <a:cs typeface="Roboto Condensed"/>
                        <a:sym typeface="Roboto Condensed"/>
                      </a:endParaRPr>
                    </a:p>
                    <a:p>
                      <a:pPr indent="0" lvl="0" marL="72000" rtl="0" algn="l">
                        <a:spcBef>
                          <a:spcPts val="0"/>
                        </a:spcBef>
                        <a:spcAft>
                          <a:spcPts val="0"/>
                        </a:spcAft>
                        <a:buNone/>
                      </a:pPr>
                      <a:r>
                        <a:rPr lang="en-GB" sz="1200">
                          <a:solidFill>
                            <a:srgbClr val="FFFFFF"/>
                          </a:solidFill>
                          <a:latin typeface="Roboto Condensed"/>
                          <a:ea typeface="Roboto Condensed"/>
                          <a:cs typeface="Roboto Condensed"/>
                          <a:sym typeface="Roboto Condensed"/>
                        </a:rPr>
                        <a:t>CB402: Blade style Wi-Fi call button (without blade)</a:t>
                      </a:r>
                      <a:endParaRPr sz="1200">
                        <a:solidFill>
                          <a:srgbClr val="FFFFFF"/>
                        </a:solidFill>
                        <a:latin typeface="Roboto Condensed"/>
                        <a:ea typeface="Roboto Condensed"/>
                        <a:cs typeface="Roboto Condensed"/>
                        <a:sym typeface="Roboto Condensed"/>
                      </a:endParaRPr>
                    </a:p>
                    <a:p>
                      <a:pPr indent="0" lvl="0" marL="72000" rtl="0" algn="l">
                        <a:spcBef>
                          <a:spcPts val="0"/>
                        </a:spcBef>
                        <a:spcAft>
                          <a:spcPts val="0"/>
                        </a:spcAft>
                        <a:buNone/>
                      </a:pPr>
                      <a:r>
                        <a:rPr lang="en-GB" sz="1200">
                          <a:solidFill>
                            <a:srgbClr val="FFFFFF"/>
                          </a:solidFill>
                          <a:latin typeface="Roboto Condensed"/>
                          <a:ea typeface="Roboto Condensed"/>
                          <a:cs typeface="Roboto Condensed"/>
                          <a:sym typeface="Roboto Condensed"/>
                        </a:rPr>
                        <a:t>CB403C: Countertop mount Wi-Fi call button</a:t>
                      </a:r>
                      <a:endParaRPr sz="1200">
                        <a:solidFill>
                          <a:srgbClr val="FFFFFF"/>
                        </a:solidFill>
                        <a:latin typeface="Roboto Condensed"/>
                        <a:ea typeface="Roboto Condensed"/>
                        <a:cs typeface="Roboto Condensed"/>
                        <a:sym typeface="Roboto Condensed"/>
                      </a:endParaRPr>
                    </a:p>
                    <a:p>
                      <a:pPr indent="0" lvl="0" marL="72000" rtl="0" algn="l">
                        <a:spcBef>
                          <a:spcPts val="0"/>
                        </a:spcBef>
                        <a:spcAft>
                          <a:spcPts val="0"/>
                        </a:spcAft>
                        <a:buNone/>
                      </a:pPr>
                      <a:r>
                        <a:rPr lang="en-GB" sz="1200">
                          <a:solidFill>
                            <a:srgbClr val="FFFFFF"/>
                          </a:solidFill>
                          <a:latin typeface="Roboto Condensed"/>
                          <a:ea typeface="Roboto Condensed"/>
                          <a:cs typeface="Roboto Condensed"/>
                          <a:sym typeface="Roboto Condensed"/>
                        </a:rPr>
                        <a:t>CB403W: Wall mount Wi-Fi call button</a:t>
                      </a:r>
                      <a:endParaRPr sz="1200">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000"/>
                        <a:buFont typeface="Arial"/>
                        <a:buNone/>
                      </a:pPr>
                      <a:r>
                        <a:rPr b="1" lang="en-GB" sz="1200">
                          <a:solidFill>
                            <a:srgbClr val="FFFFFF"/>
                          </a:solidFill>
                          <a:latin typeface="Roboto Condensed"/>
                          <a:ea typeface="Roboto Condensed"/>
                          <a:cs typeface="Roboto Condensed"/>
                          <a:sym typeface="Roboto Condensed"/>
                        </a:rPr>
                        <a:t>FREQUENCY BAND</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rgbClr val="FFFFFF"/>
                          </a:solidFill>
                          <a:latin typeface="Roboto Condensed"/>
                          <a:ea typeface="Roboto Condensed"/>
                          <a:cs typeface="Roboto Condensed"/>
                          <a:sym typeface="Roboto Condensed"/>
                        </a:rPr>
                        <a:t>2.4GHz + 5GHz Wi-Fi</a:t>
                      </a:r>
                      <a:endParaRPr i="0"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300"/>
                        <a:buFont typeface="Arial"/>
                        <a:buNone/>
                      </a:pPr>
                      <a:r>
                        <a:rPr b="1" lang="en-GB" sz="1200" u="none" cap="none" strike="noStrike">
                          <a:solidFill>
                            <a:srgbClr val="FFFFFF"/>
                          </a:solidFill>
                          <a:latin typeface="Roboto Condensed"/>
                          <a:ea typeface="Roboto Condensed"/>
                          <a:cs typeface="Roboto Condensed"/>
                          <a:sym typeface="Roboto Condensed"/>
                        </a:rPr>
                        <a:t>PACKAGING </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rgbClr val="FFFFFF"/>
                          </a:solidFill>
                          <a:latin typeface="Roboto Condensed"/>
                          <a:ea typeface="Roboto Condensed"/>
                          <a:cs typeface="Roboto Condensed"/>
                          <a:sym typeface="Roboto Condensed"/>
                        </a:rPr>
                        <a:t>White box</a:t>
                      </a:r>
                      <a:endParaRPr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300"/>
                        <a:buFont typeface="Arial"/>
                        <a:buNone/>
                      </a:pPr>
                      <a:r>
                        <a:rPr b="1" lang="en-GB" sz="1200">
                          <a:solidFill>
                            <a:srgbClr val="FFFFFF"/>
                          </a:solidFill>
                          <a:latin typeface="Roboto Condensed"/>
                          <a:ea typeface="Roboto Condensed"/>
                          <a:cs typeface="Roboto Condensed"/>
                          <a:sym typeface="Roboto Condensed"/>
                        </a:rPr>
                        <a:t>WARRANTY</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chemeClr val="lt1"/>
                          </a:solidFill>
                          <a:latin typeface="Roboto Condensed"/>
                          <a:ea typeface="Roboto Condensed"/>
                          <a:cs typeface="Roboto Condensed"/>
                          <a:sym typeface="Roboto Condensed"/>
                        </a:rPr>
                        <a:t>1 year</a:t>
                      </a:r>
                      <a:endParaRPr sz="1200" u="none" cap="none" strike="noStrike">
                        <a:solidFill>
                          <a:schemeClr val="lt1"/>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76775">
                <a:tc>
                  <a:txBody>
                    <a:bodyPr/>
                    <a:lstStyle/>
                    <a:p>
                      <a:pPr indent="0" lvl="0" marL="72000" marR="0" rtl="0" algn="l">
                        <a:lnSpc>
                          <a:spcPct val="100000"/>
                        </a:lnSpc>
                        <a:spcBef>
                          <a:spcPts val="0"/>
                        </a:spcBef>
                        <a:spcAft>
                          <a:spcPts val="0"/>
                        </a:spcAft>
                        <a:buClr>
                          <a:schemeClr val="dk1"/>
                        </a:buClr>
                        <a:buSzPts val="1100"/>
                        <a:buFont typeface="Arial"/>
                        <a:buNone/>
                      </a:pPr>
                      <a:r>
                        <a:rPr b="1" lang="en-GB" sz="1200">
                          <a:solidFill>
                            <a:schemeClr val="lt1"/>
                          </a:solidFill>
                          <a:latin typeface="Roboto Condensed"/>
                          <a:ea typeface="Roboto Condensed"/>
                          <a:cs typeface="Roboto Condensed"/>
                          <a:sym typeface="Roboto Condensed"/>
                        </a:rPr>
                        <a:t>Wi-Fi STANDARDS SUPPORTED</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chemeClr val="lt1"/>
                          </a:solidFill>
                          <a:latin typeface="Roboto Condensed"/>
                          <a:ea typeface="Roboto Condensed"/>
                          <a:cs typeface="Roboto Condensed"/>
                          <a:sym typeface="Roboto Condensed"/>
                        </a:rPr>
                        <a:t>802.11a, g</a:t>
                      </a:r>
                      <a:endParaRPr sz="1200" u="none" cap="none" strike="noStrike">
                        <a:solidFill>
                          <a:schemeClr val="lt1"/>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300"/>
                        <a:buFont typeface="Arial"/>
                        <a:buNone/>
                      </a:pPr>
                      <a:r>
                        <a:rPr b="1" lang="en-GB" sz="1200">
                          <a:solidFill>
                            <a:schemeClr val="lt1"/>
                          </a:solidFill>
                          <a:latin typeface="Roboto Condensed"/>
                          <a:ea typeface="Roboto Condensed"/>
                          <a:cs typeface="Roboto Condensed"/>
                          <a:sym typeface="Roboto Condensed"/>
                        </a:rPr>
                        <a:t>REGULATORY</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rgbClr val="FFFFFF"/>
                          </a:solidFill>
                          <a:latin typeface="Roboto Condensed"/>
                          <a:ea typeface="Roboto Condensed"/>
                          <a:cs typeface="Roboto Condensed"/>
                          <a:sym typeface="Roboto Condensed"/>
                        </a:rPr>
                        <a:t>FCC part 15 and ISED RSS-247</a:t>
                      </a:r>
                      <a:endParaRPr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76775">
                <a:tc>
                  <a:txBody>
                    <a:bodyPr/>
                    <a:lstStyle/>
                    <a:p>
                      <a:pPr indent="0" lvl="0" marL="72000" marR="0" rtl="0" algn="l">
                        <a:lnSpc>
                          <a:spcPct val="100000"/>
                        </a:lnSpc>
                        <a:spcBef>
                          <a:spcPts val="0"/>
                        </a:spcBef>
                        <a:spcAft>
                          <a:spcPts val="0"/>
                        </a:spcAft>
                        <a:buClr>
                          <a:schemeClr val="dk1"/>
                        </a:buClr>
                        <a:buSzPts val="1100"/>
                        <a:buFont typeface="Arial"/>
                        <a:buNone/>
                      </a:pPr>
                      <a:r>
                        <a:rPr b="1" lang="en-GB" sz="1200">
                          <a:solidFill>
                            <a:schemeClr val="lt1"/>
                          </a:solidFill>
                          <a:latin typeface="Roboto Condensed"/>
                          <a:ea typeface="Roboto Condensed"/>
                          <a:cs typeface="Roboto Condensed"/>
                          <a:sym typeface="Roboto Condensed"/>
                        </a:rPr>
                        <a:t>BATTERY LIFE</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None/>
                      </a:pPr>
                      <a:r>
                        <a:rPr lang="en-GB" sz="1200">
                          <a:solidFill>
                            <a:srgbClr val="FFFFFF"/>
                          </a:solidFill>
                          <a:latin typeface="Roboto Condensed"/>
                          <a:ea typeface="Roboto Condensed"/>
                          <a:cs typeface="Roboto Condensed"/>
                          <a:sym typeface="Roboto Condensed"/>
                        </a:rPr>
                        <a:t>2 - 3 years*</a:t>
                      </a:r>
                      <a:endParaRPr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203" name="Google Shape;203;p18"/>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pic>
        <p:nvPicPr>
          <p:cNvPr id="204" name="Google Shape;204;p18"/>
          <p:cNvPicPr preferRelativeResize="0"/>
          <p:nvPr/>
        </p:nvPicPr>
        <p:blipFill rotWithShape="1">
          <a:blip r:embed="rId5">
            <a:alphaModFix/>
          </a:blip>
          <a:srcRect b="16679" l="6955" r="42386" t="14197"/>
          <a:stretch/>
        </p:blipFill>
        <p:spPr>
          <a:xfrm>
            <a:off x="8456475" y="3453050"/>
            <a:ext cx="2527550" cy="2608275"/>
          </a:xfrm>
          <a:prstGeom prst="rect">
            <a:avLst/>
          </a:prstGeom>
          <a:noFill/>
          <a:ln>
            <a:noFill/>
          </a:ln>
          <a:effectLst>
            <a:outerShdw blurRad="231798" sx="99000" rotWithShape="0" algn="ctr" dir="2820000" dist="99229" sy="99000">
              <a:schemeClr val="dk1">
                <a:alpha val="81960"/>
              </a:scheme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p19"/>
          <p:cNvSpPr/>
          <p:nvPr/>
        </p:nvSpPr>
        <p:spPr>
          <a:xfrm>
            <a:off x="0" y="3849624"/>
            <a:ext cx="12192000" cy="3008400"/>
          </a:xfrm>
          <a:prstGeom prst="rect">
            <a:avLst/>
          </a:prstGeom>
          <a:gradFill>
            <a:gsLst>
              <a:gs pos="0">
                <a:srgbClr val="180F43">
                  <a:alpha val="0"/>
                </a:srgbClr>
              </a:gs>
              <a:gs pos="100000">
                <a:srgbClr val="180F4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pic>
        <p:nvPicPr>
          <p:cNvPr descr="Logo, icon, company name&#10;&#10;Description automatically generated" id="210" name="Google Shape;210;p19"/>
          <p:cNvPicPr preferRelativeResize="0"/>
          <p:nvPr/>
        </p:nvPicPr>
        <p:blipFill rotWithShape="1">
          <a:blip r:embed="rId4">
            <a:alphaModFix/>
          </a:blip>
          <a:srcRect b="0" l="0" r="0" t="0"/>
          <a:stretch/>
        </p:blipFill>
        <p:spPr>
          <a:xfrm>
            <a:off x="11658683" y="6316662"/>
            <a:ext cx="419100" cy="419100"/>
          </a:xfrm>
          <a:prstGeom prst="rect">
            <a:avLst/>
          </a:prstGeom>
          <a:noFill/>
          <a:ln>
            <a:noFill/>
          </a:ln>
        </p:spPr>
      </p:pic>
      <p:sp>
        <p:nvSpPr>
          <p:cNvPr id="211" name="Google Shape;211;p19"/>
          <p:cNvSpPr txBox="1"/>
          <p:nvPr/>
        </p:nvSpPr>
        <p:spPr>
          <a:xfrm>
            <a:off x="588157" y="492250"/>
            <a:ext cx="8529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2340"/>
              <a:buFont typeface="Roboto Condensed"/>
              <a:buNone/>
            </a:pPr>
            <a:r>
              <a:rPr b="1" i="0" lang="en-GB" sz="3600" u="none" cap="none" strike="noStrike">
                <a:solidFill>
                  <a:srgbClr val="4FBEE8"/>
                </a:solidFill>
                <a:latin typeface="Roboto Condensed"/>
                <a:ea typeface="Roboto Condensed"/>
                <a:cs typeface="Roboto Condensed"/>
                <a:sym typeface="Roboto Condensed"/>
              </a:rPr>
              <a:t>KEY SPECIFICATIONS - </a:t>
            </a:r>
            <a:r>
              <a:rPr b="1" lang="en-GB" sz="3600">
                <a:solidFill>
                  <a:srgbClr val="4FBEE8"/>
                </a:solidFill>
                <a:latin typeface="Roboto Condensed"/>
                <a:ea typeface="Roboto Condensed"/>
                <a:cs typeface="Roboto Condensed"/>
                <a:sym typeface="Roboto Condensed"/>
              </a:rPr>
              <a:t>DIGITAL HUB</a:t>
            </a:r>
            <a:endParaRPr b="0" i="0" sz="3600" u="none" cap="none" strike="noStrike">
              <a:solidFill>
                <a:srgbClr val="000000"/>
              </a:solidFill>
              <a:latin typeface="Roboto Condensed"/>
              <a:ea typeface="Roboto Condensed"/>
              <a:cs typeface="Roboto Condensed"/>
              <a:sym typeface="Roboto Condensed"/>
            </a:endParaRPr>
          </a:p>
        </p:txBody>
      </p:sp>
      <p:sp>
        <p:nvSpPr>
          <p:cNvPr id="212" name="Google Shape;212;p19"/>
          <p:cNvSpPr txBox="1"/>
          <p:nvPr/>
        </p:nvSpPr>
        <p:spPr>
          <a:xfrm>
            <a:off x="77552" y="6230257"/>
            <a:ext cx="9212400" cy="3897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933"/>
              <a:buFont typeface="Arial"/>
              <a:buNone/>
            </a:pPr>
            <a:r>
              <a:rPr b="0" i="0" lang="en-GB" sz="933" u="none" cap="none" strike="noStrike">
                <a:solidFill>
                  <a:schemeClr val="lt1"/>
                </a:solidFill>
                <a:latin typeface="Roboto Condensed"/>
                <a:ea typeface="Roboto Condensed"/>
                <a:cs typeface="Roboto Condensed"/>
                <a:sym typeface="Roboto Condensed"/>
              </a:rPr>
              <a:t>* </a:t>
            </a:r>
            <a:r>
              <a:rPr lang="en-GB" sz="933">
                <a:solidFill>
                  <a:schemeClr val="lt1"/>
                </a:solidFill>
                <a:latin typeface="Roboto Condensed"/>
                <a:ea typeface="Roboto Condensed"/>
                <a:cs typeface="Roboto Condensed"/>
                <a:sym typeface="Roboto Condensed"/>
              </a:rPr>
              <a:t>*Based on 6-10 button presses per day</a:t>
            </a:r>
            <a:endParaRPr b="0" i="0" sz="933" u="none" cap="none" strike="noStrike">
              <a:solidFill>
                <a:schemeClr val="lt1"/>
              </a:solidFill>
              <a:latin typeface="Roboto Condensed"/>
              <a:ea typeface="Roboto Condensed"/>
              <a:cs typeface="Roboto Condensed"/>
              <a:sym typeface="Roboto Condensed"/>
            </a:endParaRPr>
          </a:p>
        </p:txBody>
      </p:sp>
      <p:graphicFrame>
        <p:nvGraphicFramePr>
          <p:cNvPr id="213" name="Google Shape;213;p19"/>
          <p:cNvGraphicFramePr/>
          <p:nvPr/>
        </p:nvGraphicFramePr>
        <p:xfrm>
          <a:off x="804562" y="1348069"/>
          <a:ext cx="3000000" cy="3000000"/>
        </p:xfrm>
        <a:graphic>
          <a:graphicData uri="http://schemas.openxmlformats.org/drawingml/2006/table">
            <a:tbl>
              <a:tblPr>
                <a:noFill/>
                <a:tableStyleId>{CA036CE3-0BDE-45A1-BEEC-718CAC62F226}</a:tableStyleId>
              </a:tblPr>
              <a:tblGrid>
                <a:gridCol w="3302750"/>
                <a:gridCol w="3371650"/>
              </a:tblGrid>
              <a:tr h="776475">
                <a:tc>
                  <a:txBody>
                    <a:bodyPr/>
                    <a:lstStyle/>
                    <a:p>
                      <a:pPr indent="0" lvl="0" marL="72000" marR="0" rtl="0" algn="l">
                        <a:lnSpc>
                          <a:spcPct val="100000"/>
                        </a:lnSpc>
                        <a:spcBef>
                          <a:spcPts val="0"/>
                        </a:spcBef>
                        <a:spcAft>
                          <a:spcPts val="0"/>
                        </a:spcAft>
                        <a:buClr>
                          <a:srgbClr val="000000"/>
                        </a:buClr>
                        <a:buSzPts val="1000"/>
                        <a:buFont typeface="Arial"/>
                        <a:buNone/>
                      </a:pPr>
                      <a:r>
                        <a:rPr b="1" lang="en-GB" sz="1200">
                          <a:solidFill>
                            <a:srgbClr val="FFFFFF"/>
                          </a:solidFill>
                          <a:latin typeface="Roboto Condensed"/>
                          <a:ea typeface="Roboto Condensed"/>
                          <a:cs typeface="Roboto Condensed"/>
                          <a:sym typeface="Roboto Condensed"/>
                        </a:rPr>
                        <a:t>MODEL</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2" marL="0" marR="0" rtl="0" algn="l">
                        <a:lnSpc>
                          <a:spcPct val="100000"/>
                        </a:lnSpc>
                        <a:spcBef>
                          <a:spcPts val="0"/>
                        </a:spcBef>
                        <a:spcAft>
                          <a:spcPts val="0"/>
                        </a:spcAft>
                        <a:buClr>
                          <a:srgbClr val="000000"/>
                        </a:buClr>
                        <a:buSzPts val="1000"/>
                        <a:buFont typeface="Arial"/>
                        <a:buNone/>
                      </a:pPr>
                      <a:r>
                        <a:rPr lang="en-GB" sz="1200">
                          <a:solidFill>
                            <a:srgbClr val="FFFFFF"/>
                          </a:solidFill>
                          <a:latin typeface="Roboto Condensed"/>
                          <a:ea typeface="Roboto Condensed"/>
                          <a:cs typeface="Roboto Condensed"/>
                          <a:sym typeface="Roboto Condensed"/>
                        </a:rPr>
                        <a:t>DH300 Curve Digital Hub</a:t>
                      </a:r>
                      <a:endParaRPr i="0"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000"/>
                        <a:buFont typeface="Arial"/>
                        <a:buNone/>
                      </a:pPr>
                      <a:r>
                        <a:rPr b="1" lang="en-GB" sz="1200">
                          <a:solidFill>
                            <a:srgbClr val="FFFFFF"/>
                          </a:solidFill>
                          <a:latin typeface="Roboto Condensed"/>
                          <a:ea typeface="Roboto Condensed"/>
                          <a:cs typeface="Roboto Condensed"/>
                          <a:sym typeface="Roboto Condensed"/>
                        </a:rPr>
                        <a:t>FREQUENCY BAND</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2" marL="72000" marR="0" rtl="0" algn="l">
                        <a:lnSpc>
                          <a:spcPct val="100000"/>
                        </a:lnSpc>
                        <a:spcBef>
                          <a:spcPts val="0"/>
                        </a:spcBef>
                        <a:spcAft>
                          <a:spcPts val="0"/>
                        </a:spcAft>
                        <a:buClr>
                          <a:srgbClr val="000000"/>
                        </a:buClr>
                        <a:buSzPts val="1000"/>
                        <a:buFont typeface="Arial"/>
                        <a:buNone/>
                      </a:pPr>
                      <a:r>
                        <a:rPr lang="en-GB" sz="1200">
                          <a:solidFill>
                            <a:srgbClr val="FFFFFF"/>
                          </a:solidFill>
                          <a:latin typeface="Roboto Condensed"/>
                          <a:ea typeface="Roboto Condensed"/>
                          <a:cs typeface="Roboto Condensed"/>
                          <a:sym typeface="Roboto Condensed"/>
                        </a:rPr>
                        <a:t>FCC license-free: 902 - 928 MHz</a:t>
                      </a:r>
                      <a:endParaRPr sz="1200" u="none" cap="none" strike="noStrike">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76775">
                <a:tc>
                  <a:txBody>
                    <a:bodyPr/>
                    <a:lstStyle/>
                    <a:p>
                      <a:pPr indent="0" lvl="0" marL="72000" marR="0" rtl="0" algn="l">
                        <a:lnSpc>
                          <a:spcPct val="100000"/>
                        </a:lnSpc>
                        <a:spcBef>
                          <a:spcPts val="0"/>
                        </a:spcBef>
                        <a:spcAft>
                          <a:spcPts val="0"/>
                        </a:spcAft>
                        <a:buClr>
                          <a:srgbClr val="000000"/>
                        </a:buClr>
                        <a:buSzPts val="1000"/>
                        <a:buFont typeface="Arial"/>
                        <a:buNone/>
                      </a:pPr>
                      <a:r>
                        <a:rPr b="1" lang="en-GB" sz="1200">
                          <a:solidFill>
                            <a:srgbClr val="FFFFFF"/>
                          </a:solidFill>
                          <a:latin typeface="Roboto Condensed"/>
                          <a:ea typeface="Roboto Condensed"/>
                          <a:cs typeface="Roboto Condensed"/>
                          <a:sym typeface="Roboto Condensed"/>
                        </a:rPr>
                        <a:t>CHANNELS</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2" marL="72000" marR="0" rtl="0" algn="l">
                        <a:lnSpc>
                          <a:spcPct val="100000"/>
                        </a:lnSpc>
                        <a:spcBef>
                          <a:spcPts val="0"/>
                        </a:spcBef>
                        <a:spcAft>
                          <a:spcPts val="0"/>
                        </a:spcAft>
                        <a:buClr>
                          <a:srgbClr val="000000"/>
                        </a:buClr>
                        <a:buSzPts val="1000"/>
                        <a:buFont typeface="Arial"/>
                        <a:buNone/>
                      </a:pPr>
                      <a:r>
                        <a:rPr lang="en-GB" sz="1200">
                          <a:solidFill>
                            <a:srgbClr val="FFFFFF"/>
                          </a:solidFill>
                          <a:latin typeface="Roboto Condensed"/>
                          <a:ea typeface="Roboto Condensed"/>
                          <a:cs typeface="Roboto Condensed"/>
                          <a:sym typeface="Roboto Condensed"/>
                        </a:rPr>
                        <a:t>10</a:t>
                      </a:r>
                      <a:endParaRPr sz="1200" u="none" cap="none" strike="noStrike">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76775">
                <a:tc>
                  <a:txBody>
                    <a:bodyPr/>
                    <a:lstStyle/>
                    <a:p>
                      <a:pPr indent="0" lvl="0" marL="72000" marR="0" rtl="0" algn="l">
                        <a:lnSpc>
                          <a:spcPct val="100000"/>
                        </a:lnSpc>
                        <a:spcBef>
                          <a:spcPts val="0"/>
                        </a:spcBef>
                        <a:spcAft>
                          <a:spcPts val="0"/>
                        </a:spcAft>
                        <a:buClr>
                          <a:srgbClr val="000000"/>
                        </a:buClr>
                        <a:buSzPts val="1100"/>
                        <a:buFont typeface="Arial"/>
                        <a:buNone/>
                      </a:pPr>
                      <a:r>
                        <a:rPr b="1" lang="en-GB" sz="1200">
                          <a:solidFill>
                            <a:srgbClr val="FFFFFF"/>
                          </a:solidFill>
                          <a:latin typeface="Roboto Condensed"/>
                          <a:ea typeface="Roboto Condensed"/>
                          <a:cs typeface="Roboto Condensed"/>
                          <a:sym typeface="Roboto Condensed"/>
                        </a:rPr>
                        <a:t>RANGE</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2" marL="72000" marR="0" rtl="0" algn="l">
                        <a:lnSpc>
                          <a:spcPct val="100000"/>
                        </a:lnSpc>
                        <a:spcBef>
                          <a:spcPts val="0"/>
                        </a:spcBef>
                        <a:spcAft>
                          <a:spcPts val="0"/>
                        </a:spcAft>
                        <a:buClr>
                          <a:srgbClr val="000000"/>
                        </a:buClr>
                        <a:buSzPts val="1000"/>
                        <a:buFont typeface="Arial"/>
                        <a:buNone/>
                      </a:pPr>
                      <a:r>
                        <a:rPr lang="en-GB" sz="1200">
                          <a:solidFill>
                            <a:srgbClr val="FFFFFF"/>
                          </a:solidFill>
                          <a:latin typeface="Roboto Condensed"/>
                          <a:ea typeface="Roboto Condensed"/>
                          <a:cs typeface="Roboto Condensed"/>
                          <a:sym typeface="Roboto Condensed"/>
                        </a:rPr>
                        <a:t>Up to 300,000 sq ft</a:t>
                      </a:r>
                      <a:endParaRPr sz="1200" u="none" cap="none" strike="noStrike">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300"/>
                        <a:buFont typeface="Arial"/>
                        <a:buNone/>
                      </a:pPr>
                      <a:r>
                        <a:rPr b="1" lang="en-GB" sz="1200" u="none" cap="none" strike="noStrike">
                          <a:solidFill>
                            <a:srgbClr val="FFFFFF"/>
                          </a:solidFill>
                          <a:latin typeface="Roboto Condensed"/>
                          <a:ea typeface="Roboto Condensed"/>
                          <a:cs typeface="Roboto Condensed"/>
                          <a:sym typeface="Roboto Condensed"/>
                        </a:rPr>
                        <a:t>PACKAGING </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Clr>
                          <a:srgbClr val="000000"/>
                        </a:buClr>
                        <a:buSzPts val="1300"/>
                        <a:buFont typeface="Arial"/>
                        <a:buNone/>
                      </a:pPr>
                      <a:r>
                        <a:rPr lang="en-GB" sz="1200">
                          <a:solidFill>
                            <a:srgbClr val="FFFFFF"/>
                          </a:solidFill>
                          <a:latin typeface="Roboto Condensed"/>
                          <a:ea typeface="Roboto Condensed"/>
                          <a:cs typeface="Roboto Condensed"/>
                          <a:sym typeface="Roboto Condensed"/>
                        </a:rPr>
                        <a:t>White box</a:t>
                      </a:r>
                      <a:endParaRPr i="0"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418975">
                <a:tc>
                  <a:txBody>
                    <a:bodyPr/>
                    <a:lstStyle/>
                    <a:p>
                      <a:pPr indent="0" lvl="0" marL="72000" marR="0" rtl="0" algn="l">
                        <a:lnSpc>
                          <a:spcPct val="100000"/>
                        </a:lnSpc>
                        <a:spcBef>
                          <a:spcPts val="0"/>
                        </a:spcBef>
                        <a:spcAft>
                          <a:spcPts val="0"/>
                        </a:spcAft>
                        <a:buClr>
                          <a:srgbClr val="000000"/>
                        </a:buClr>
                        <a:buSzPts val="1300"/>
                        <a:buFont typeface="Arial"/>
                        <a:buNone/>
                      </a:pPr>
                      <a:r>
                        <a:rPr b="1" lang="en-GB" sz="1200">
                          <a:solidFill>
                            <a:srgbClr val="FFFFFF"/>
                          </a:solidFill>
                          <a:latin typeface="Roboto Condensed"/>
                          <a:ea typeface="Roboto Condensed"/>
                          <a:cs typeface="Roboto Condensed"/>
                          <a:sym typeface="Roboto Condensed"/>
                        </a:rPr>
                        <a:t>WARRANTY</a:t>
                      </a:r>
                      <a:endParaRPr b="1"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9525">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a:txBody>
                    <a:bodyPr/>
                    <a:lstStyle/>
                    <a:p>
                      <a:pPr indent="0" lvl="0" marL="72000" marR="0" rtl="0" algn="l">
                        <a:lnSpc>
                          <a:spcPct val="100000"/>
                        </a:lnSpc>
                        <a:spcBef>
                          <a:spcPts val="0"/>
                        </a:spcBef>
                        <a:spcAft>
                          <a:spcPts val="0"/>
                        </a:spcAft>
                        <a:buClr>
                          <a:schemeClr val="dk1"/>
                        </a:buClr>
                        <a:buSzPts val="1100"/>
                        <a:buFont typeface="Arial"/>
                        <a:buNone/>
                      </a:pPr>
                      <a:r>
                        <a:rPr lang="en-GB" sz="1200">
                          <a:solidFill>
                            <a:schemeClr val="lt1"/>
                          </a:solidFill>
                          <a:latin typeface="Roboto Condensed"/>
                          <a:ea typeface="Roboto Condensed"/>
                          <a:cs typeface="Roboto Condensed"/>
                          <a:sym typeface="Roboto Condensed"/>
                        </a:rPr>
                        <a:t>1 year</a:t>
                      </a:r>
                      <a:endParaRPr sz="1200" u="none" cap="none" strike="noStrike">
                        <a:solidFill>
                          <a:srgbClr val="FFFFFF"/>
                        </a:solidFill>
                        <a:latin typeface="Roboto Condensed"/>
                        <a:ea typeface="Roboto Condensed"/>
                        <a:cs typeface="Roboto Condensed"/>
                        <a:sym typeface="Roboto Condensed"/>
                      </a:endParaRPr>
                    </a:p>
                  </a:txBody>
                  <a:tcPr marT="68575" marB="68575" marR="68550" marL="685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bl>
          </a:graphicData>
        </a:graphic>
      </p:graphicFrame>
      <p:sp>
        <p:nvSpPr>
          <p:cNvPr id="214" name="Google Shape;214;p19"/>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pic>
        <p:nvPicPr>
          <p:cNvPr id="215" name="Google Shape;215;p19"/>
          <p:cNvPicPr preferRelativeResize="0"/>
          <p:nvPr/>
        </p:nvPicPr>
        <p:blipFill rotWithShape="1">
          <a:blip r:embed="rId5">
            <a:alphaModFix/>
          </a:blip>
          <a:srcRect b="4250" l="3637" r="3105" t="-4250"/>
          <a:stretch/>
        </p:blipFill>
        <p:spPr>
          <a:xfrm>
            <a:off x="7894325" y="2352875"/>
            <a:ext cx="3606874" cy="3867926"/>
          </a:xfrm>
          <a:prstGeom prst="rect">
            <a:avLst/>
          </a:prstGeom>
          <a:noFill/>
          <a:ln>
            <a:noFill/>
          </a:ln>
          <a:effectLst>
            <a:outerShdw blurRad="231798" sx="99000" rotWithShape="0" algn="ctr" dir="2820000" dist="99229" sy="99000">
              <a:schemeClr val="dk1">
                <a:alpha val="81960"/>
              </a:scheme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0"/>
          <p:cNvPicPr preferRelativeResize="0"/>
          <p:nvPr/>
        </p:nvPicPr>
        <p:blipFill rotWithShape="1">
          <a:blip r:embed="rId3">
            <a:alphaModFix/>
          </a:blip>
          <a:srcRect b="31156" l="0" r="0" t="31160"/>
          <a:stretch/>
        </p:blipFill>
        <p:spPr>
          <a:xfrm>
            <a:off x="0" y="0"/>
            <a:ext cx="12192000" cy="6857999"/>
          </a:xfrm>
          <a:prstGeom prst="rect">
            <a:avLst/>
          </a:prstGeom>
          <a:noFill/>
          <a:ln>
            <a:noFill/>
          </a:ln>
        </p:spPr>
      </p:pic>
      <p:pic>
        <p:nvPicPr>
          <p:cNvPr id="221" name="Google Shape;221;p20"/>
          <p:cNvPicPr preferRelativeResize="0"/>
          <p:nvPr/>
        </p:nvPicPr>
        <p:blipFill rotWithShape="1">
          <a:blip r:embed="rId4">
            <a:alphaModFix amt="36000"/>
          </a:blip>
          <a:srcRect b="7769" l="0" r="64623" t="14536"/>
          <a:stretch/>
        </p:blipFill>
        <p:spPr>
          <a:xfrm>
            <a:off x="0" y="-38100"/>
            <a:ext cx="12192000" cy="6857999"/>
          </a:xfrm>
          <a:prstGeom prst="rect">
            <a:avLst/>
          </a:prstGeom>
          <a:noFill/>
          <a:ln>
            <a:noFill/>
          </a:ln>
        </p:spPr>
      </p:pic>
      <p:sp>
        <p:nvSpPr>
          <p:cNvPr id="222" name="Google Shape;222;p20"/>
          <p:cNvSpPr/>
          <p:nvPr/>
        </p:nvSpPr>
        <p:spPr>
          <a:xfrm>
            <a:off x="0" y="4764024"/>
            <a:ext cx="12192000" cy="2094000"/>
          </a:xfrm>
          <a:prstGeom prst="rect">
            <a:avLst/>
          </a:prstGeom>
          <a:gradFill>
            <a:gsLst>
              <a:gs pos="0">
                <a:srgbClr val="180F43">
                  <a:alpha val="0"/>
                </a:srgbClr>
              </a:gs>
              <a:gs pos="100000">
                <a:srgbClr val="180F43">
                  <a:alpha val="60784"/>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67"/>
              <a:buFont typeface="Arial"/>
              <a:buNone/>
            </a:pPr>
            <a:r>
              <a:t/>
            </a:r>
            <a:endParaRPr b="0" i="0" sz="1867" u="none" cap="none" strike="noStrike">
              <a:solidFill>
                <a:schemeClr val="lt1"/>
              </a:solidFill>
              <a:latin typeface="Arial"/>
              <a:ea typeface="Arial"/>
              <a:cs typeface="Arial"/>
              <a:sym typeface="Arial"/>
            </a:endParaRPr>
          </a:p>
        </p:txBody>
      </p:sp>
      <p:pic>
        <p:nvPicPr>
          <p:cNvPr descr="A picture containing text, clipart&#10;&#10;Description automatically generated" id="223" name="Google Shape;223;p20"/>
          <p:cNvPicPr preferRelativeResize="0"/>
          <p:nvPr/>
        </p:nvPicPr>
        <p:blipFill rotWithShape="1">
          <a:blip r:embed="rId5">
            <a:alphaModFix/>
          </a:blip>
          <a:srcRect b="0" l="0" r="0" t="0"/>
          <a:stretch/>
        </p:blipFill>
        <p:spPr>
          <a:xfrm>
            <a:off x="8477050" y="6132800"/>
            <a:ext cx="3365500" cy="419100"/>
          </a:xfrm>
          <a:prstGeom prst="rect">
            <a:avLst/>
          </a:prstGeom>
          <a:noFill/>
          <a:ln>
            <a:noFill/>
          </a:ln>
        </p:spPr>
      </p:pic>
      <p:sp>
        <p:nvSpPr>
          <p:cNvPr id="224" name="Google Shape;224;p20"/>
          <p:cNvSpPr txBox="1"/>
          <p:nvPr/>
        </p:nvSpPr>
        <p:spPr>
          <a:xfrm>
            <a:off x="457200" y="6194893"/>
            <a:ext cx="6426600" cy="294900"/>
          </a:xfrm>
          <a:prstGeom prst="rect">
            <a:avLst/>
          </a:prstGeom>
          <a:noFill/>
          <a:ln>
            <a:noFill/>
          </a:ln>
        </p:spPr>
        <p:txBody>
          <a:bodyPr anchorCtr="0" anchor="t" bIns="34275" lIns="68550" spcFirstLastPara="1" rIns="68550" wrap="square" tIns="34275">
            <a:noAutofit/>
          </a:bodyPr>
          <a:lstStyle/>
          <a:p>
            <a:pPr indent="0" lvl="0" marL="0" marR="0" rtl="0" algn="l">
              <a:lnSpc>
                <a:spcPct val="100000"/>
              </a:lnSpc>
              <a:spcBef>
                <a:spcPts val="0"/>
              </a:spcBef>
              <a:spcAft>
                <a:spcPts val="0"/>
              </a:spcAft>
              <a:buClr>
                <a:srgbClr val="000000"/>
              </a:buClr>
              <a:buSzPts val="675"/>
              <a:buFont typeface="Arial"/>
              <a:buNone/>
            </a:pPr>
            <a:r>
              <a:rPr b="0" i="0" lang="en-GB" sz="775" u="none" cap="none" strike="noStrike">
                <a:solidFill>
                  <a:srgbClr val="FFFFFF"/>
                </a:solidFill>
                <a:latin typeface="Roboto Condensed"/>
                <a:ea typeface="Roboto Condensed"/>
                <a:cs typeface="Roboto Condensed"/>
                <a:sym typeface="Roboto Condensed"/>
              </a:rPr>
              <a:t>MOTOROLA, MOTO, MOTOROLA SOLUTIONS and the Stylized M Logo are trademarks or registered trademarks of Motorola Trademark Holdings, </a:t>
            </a:r>
            <a:br>
              <a:rPr b="0" i="0" lang="en-GB" sz="775" u="none" cap="none" strike="noStrike">
                <a:solidFill>
                  <a:srgbClr val="FFFFFF"/>
                </a:solidFill>
                <a:latin typeface="Roboto Condensed"/>
                <a:ea typeface="Roboto Condensed"/>
                <a:cs typeface="Roboto Condensed"/>
                <a:sym typeface="Roboto Condensed"/>
              </a:rPr>
            </a:br>
            <a:r>
              <a:rPr b="0" i="0" lang="en-GB" sz="775" u="none" cap="none" strike="noStrike">
                <a:solidFill>
                  <a:srgbClr val="FFFFFF"/>
                </a:solidFill>
                <a:latin typeface="Roboto Condensed"/>
                <a:ea typeface="Roboto Condensed"/>
                <a:cs typeface="Roboto Condensed"/>
                <a:sym typeface="Roboto Condensed"/>
              </a:rPr>
              <a:t>LLC and are used under license. All other trademarks are the property of their respective owners. ©2021 Motorola Solutions, Inc. All rights reserved.</a:t>
            </a:r>
            <a:endParaRPr b="0" i="0" sz="888" u="none" cap="none" strike="noStrike">
              <a:solidFill>
                <a:srgbClr val="000000"/>
              </a:solidFill>
              <a:latin typeface="Roboto Condensed"/>
              <a:ea typeface="Roboto Condensed"/>
              <a:cs typeface="Roboto Condensed"/>
              <a:sym typeface="Roboto Condensed"/>
            </a:endParaRPr>
          </a:p>
        </p:txBody>
      </p:sp>
      <p:sp>
        <p:nvSpPr>
          <p:cNvPr id="225" name="Google Shape;225;p20"/>
          <p:cNvSpPr txBox="1"/>
          <p:nvPr/>
        </p:nvSpPr>
        <p:spPr>
          <a:xfrm>
            <a:off x="425670" y="5424953"/>
            <a:ext cx="9212400" cy="738900"/>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Clr>
                <a:srgbClr val="000000"/>
              </a:buClr>
              <a:buSzPts val="1500"/>
              <a:buFont typeface="Arial"/>
              <a:buNone/>
            </a:pPr>
            <a:r>
              <a:rPr b="0" i="0" lang="en-GB" sz="1600" u="none" cap="none" strike="noStrike">
                <a:solidFill>
                  <a:schemeClr val="lt1"/>
                </a:solidFill>
                <a:latin typeface="Roboto Condensed"/>
                <a:ea typeface="Roboto Condensed"/>
                <a:cs typeface="Roboto Condensed"/>
                <a:sym typeface="Roboto Condensed"/>
              </a:rPr>
              <a:t>Need technical support for your Curve </a:t>
            </a:r>
            <a:r>
              <a:rPr lang="en-GB" sz="1600">
                <a:solidFill>
                  <a:schemeClr val="lt1"/>
                </a:solidFill>
                <a:latin typeface="Roboto Condensed"/>
                <a:ea typeface="Roboto Condensed"/>
                <a:cs typeface="Roboto Condensed"/>
                <a:sym typeface="Roboto Condensed"/>
              </a:rPr>
              <a:t>Digital Hub or CB Wi-Fi Call Buttons</a:t>
            </a:r>
            <a:r>
              <a:rPr b="0" i="0" lang="en-GB" sz="1600" u="none" cap="none" strike="noStrike">
                <a:solidFill>
                  <a:schemeClr val="lt1"/>
                </a:solidFill>
                <a:latin typeface="Roboto Condensed"/>
                <a:ea typeface="Roboto Condensed"/>
                <a:cs typeface="Roboto Condensed"/>
                <a:sym typeface="Roboto Condensed"/>
              </a:rPr>
              <a:t>? </a:t>
            </a:r>
            <a:endParaRPr b="0" i="0" sz="1500" u="none" cap="none" strike="noStrike">
              <a:solidFill>
                <a:srgbClr val="000000"/>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Clr>
                <a:srgbClr val="000000"/>
              </a:buClr>
              <a:buSzPts val="1500"/>
              <a:buFont typeface="Arial"/>
              <a:buNone/>
            </a:pPr>
            <a:r>
              <a:rPr b="0" i="0" lang="en-GB" sz="1600" u="none" cap="none" strike="noStrike">
                <a:solidFill>
                  <a:schemeClr val="lt1"/>
                </a:solidFill>
                <a:latin typeface="Roboto Condensed"/>
                <a:ea typeface="Roboto Condensed"/>
                <a:cs typeface="Roboto Condensed"/>
                <a:sym typeface="Roboto Condensed"/>
              </a:rPr>
              <a:t>Contact 1-800-448-6686 and select #1 for assistance.</a:t>
            </a:r>
            <a:endParaRPr b="0" i="0" sz="1600" u="none" cap="none" strike="noStrike">
              <a:solidFill>
                <a:schemeClr val="lt1"/>
              </a:solidFill>
              <a:latin typeface="Roboto Condensed"/>
              <a:ea typeface="Roboto Condensed"/>
              <a:cs typeface="Roboto Condensed"/>
              <a:sym typeface="Roboto Condensed"/>
            </a:endParaRPr>
          </a:p>
        </p:txBody>
      </p:sp>
      <p:sp>
        <p:nvSpPr>
          <p:cNvPr id="226" name="Google Shape;226;p20"/>
          <p:cNvSpPr txBox="1"/>
          <p:nvPr/>
        </p:nvSpPr>
        <p:spPr>
          <a:xfrm>
            <a:off x="0" y="6629400"/>
            <a:ext cx="9897900" cy="48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500"/>
              </a:spcBef>
              <a:spcAft>
                <a:spcPts val="0"/>
              </a:spcAft>
              <a:buClr>
                <a:srgbClr val="000000"/>
              </a:buClr>
              <a:buSzPts val="900"/>
              <a:buFont typeface="Arial"/>
              <a:buNone/>
            </a:pPr>
            <a:r>
              <a:rPr b="0" i="0" lang="en-GB" sz="900" u="none" cap="none" strike="noStrike">
                <a:solidFill>
                  <a:schemeClr val="lt1"/>
                </a:solidFill>
                <a:latin typeface="Roboto Condensed"/>
                <a:ea typeface="Roboto Condensed"/>
                <a:cs typeface="Roboto Condensed"/>
                <a:sym typeface="Roboto Condensed"/>
              </a:rPr>
              <a:t>Motorola Solutions Confidential—Do Not Redistribute—PartnerEmpower Member Use Only.</a:t>
            </a:r>
            <a:endParaRPr b="0" i="0" sz="900" u="none" cap="none" strike="noStrike">
              <a:solidFill>
                <a:schemeClr val="lt1"/>
              </a:solidFill>
              <a:latin typeface="Roboto Condensed"/>
              <a:ea typeface="Roboto Condensed"/>
              <a:cs typeface="Roboto Condensed"/>
              <a:sym typeface="Roboto Condensed"/>
            </a:endParaRPr>
          </a:p>
          <a:p>
            <a:pPr indent="0" lvl="0" marL="0" marR="0" rtl="0" algn="l">
              <a:lnSpc>
                <a:spcPct val="115000"/>
              </a:lnSpc>
              <a:spcBef>
                <a:spcPts val="0"/>
              </a:spcBef>
              <a:spcAft>
                <a:spcPts val="0"/>
              </a:spcAft>
              <a:buClr>
                <a:srgbClr val="000000"/>
              </a:buClr>
              <a:buSzPts val="900"/>
              <a:buFont typeface="Arial"/>
              <a:buNone/>
            </a:pPr>
            <a:r>
              <a:t/>
            </a:r>
            <a:endParaRPr b="0" i="0" sz="900" u="none" cap="none" strike="noStrike">
              <a:solidFill>
                <a:schemeClr val="lt1"/>
              </a:solidFill>
              <a:latin typeface="Roboto Condensed"/>
              <a:ea typeface="Roboto Condensed"/>
              <a:cs typeface="Roboto Condensed"/>
              <a:sym typeface="Roboto Condensed"/>
            </a:endParaRPr>
          </a:p>
        </p:txBody>
      </p:sp>
      <p:pic>
        <p:nvPicPr>
          <p:cNvPr id="227" name="Google Shape;227;p20"/>
          <p:cNvPicPr preferRelativeResize="0"/>
          <p:nvPr/>
        </p:nvPicPr>
        <p:blipFill rotWithShape="1">
          <a:blip r:embed="rId6">
            <a:alphaModFix/>
          </a:blip>
          <a:srcRect b="26215" l="0" r="0" t="0"/>
          <a:stretch/>
        </p:blipFill>
        <p:spPr>
          <a:xfrm>
            <a:off x="6752275" y="-867725"/>
            <a:ext cx="5134925" cy="3788723"/>
          </a:xfrm>
          <a:prstGeom prst="rect">
            <a:avLst/>
          </a:prstGeom>
          <a:noFill/>
          <a:ln>
            <a:noFill/>
          </a:ln>
        </p:spPr>
      </p:pic>
      <p:sp>
        <p:nvSpPr>
          <p:cNvPr id="228" name="Google Shape;228;p20"/>
          <p:cNvSpPr txBox="1"/>
          <p:nvPr/>
        </p:nvSpPr>
        <p:spPr>
          <a:xfrm>
            <a:off x="7722525" y="2646925"/>
            <a:ext cx="8070300" cy="220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4800">
                <a:solidFill>
                  <a:schemeClr val="lt1"/>
                </a:solidFill>
                <a:latin typeface="Roboto Condensed"/>
                <a:ea typeface="Roboto Condensed"/>
                <a:cs typeface="Roboto Condensed"/>
                <a:sym typeface="Roboto Condensed"/>
              </a:rPr>
              <a:t>ECOSYSTEM</a:t>
            </a:r>
            <a:endParaRPr b="1" sz="4800">
              <a:solidFill>
                <a:schemeClr val="lt1"/>
              </a:solidFill>
              <a:latin typeface="Roboto Condensed"/>
              <a:ea typeface="Roboto Condensed"/>
              <a:cs typeface="Roboto Condensed"/>
              <a:sym typeface="Roboto Condensed"/>
            </a:endParaRPr>
          </a:p>
          <a:p>
            <a:pPr indent="0" lvl="0" marL="0" rtl="0" algn="l">
              <a:spcBef>
                <a:spcPts val="0"/>
              </a:spcBef>
              <a:spcAft>
                <a:spcPts val="0"/>
              </a:spcAft>
              <a:buNone/>
            </a:pPr>
            <a:r>
              <a:t/>
            </a:r>
            <a:endParaRPr sz="3500">
              <a:solidFill>
                <a:schemeClr val="lt1"/>
              </a:solidFill>
              <a:latin typeface="Roboto Condensed Light"/>
              <a:ea typeface="Roboto Condensed Light"/>
              <a:cs typeface="Roboto Condensed Light"/>
              <a:sym typeface="Roboto Condensed Light"/>
            </a:endParaRPr>
          </a:p>
          <a:p>
            <a:pPr indent="0" lvl="0" marL="0" rtl="0" algn="ctr">
              <a:spcBef>
                <a:spcPts val="0"/>
              </a:spcBef>
              <a:spcAft>
                <a:spcPts val="0"/>
              </a:spcAft>
              <a:buNone/>
            </a:pPr>
            <a:r>
              <a:t/>
            </a:r>
            <a:endParaRPr b="1" sz="4800">
              <a:solidFill>
                <a:schemeClr val="lt1"/>
              </a:solidFill>
              <a:latin typeface="Roboto Condensed"/>
              <a:ea typeface="Roboto Condensed"/>
              <a:cs typeface="Roboto Condensed"/>
              <a:sym typeface="Roboto Condense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